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707" r:id="rId3"/>
  </p:sldMasterIdLst>
  <p:notesMasterIdLst>
    <p:notesMasterId r:id="rId44"/>
  </p:notesMasterIdLst>
  <p:handoutMasterIdLst>
    <p:handoutMasterId r:id="rId45"/>
  </p:handoutMasterIdLst>
  <p:sldIdLst>
    <p:sldId id="270" r:id="rId4"/>
    <p:sldId id="379" r:id="rId5"/>
    <p:sldId id="376" r:id="rId6"/>
    <p:sldId id="393" r:id="rId7"/>
    <p:sldId id="394" r:id="rId8"/>
    <p:sldId id="396" r:id="rId9"/>
    <p:sldId id="408" r:id="rId10"/>
    <p:sldId id="409" r:id="rId11"/>
    <p:sldId id="410" r:id="rId12"/>
    <p:sldId id="411" r:id="rId13"/>
    <p:sldId id="419" r:id="rId14"/>
    <p:sldId id="377" r:id="rId15"/>
    <p:sldId id="420" r:id="rId16"/>
    <p:sldId id="391" r:id="rId17"/>
    <p:sldId id="423" r:id="rId18"/>
    <p:sldId id="429" r:id="rId19"/>
    <p:sldId id="422" r:id="rId20"/>
    <p:sldId id="421" r:id="rId21"/>
    <p:sldId id="430" r:id="rId22"/>
    <p:sldId id="424" r:id="rId23"/>
    <p:sldId id="447" r:id="rId24"/>
    <p:sldId id="431" r:id="rId25"/>
    <p:sldId id="432" r:id="rId26"/>
    <p:sldId id="433" r:id="rId27"/>
    <p:sldId id="382" r:id="rId28"/>
    <p:sldId id="383" r:id="rId29"/>
    <p:sldId id="401" r:id="rId30"/>
    <p:sldId id="446" r:id="rId31"/>
    <p:sldId id="425" r:id="rId32"/>
    <p:sldId id="426" r:id="rId33"/>
    <p:sldId id="427" r:id="rId34"/>
    <p:sldId id="428" r:id="rId35"/>
    <p:sldId id="434" r:id="rId36"/>
    <p:sldId id="444" r:id="rId37"/>
    <p:sldId id="445" r:id="rId38"/>
    <p:sldId id="443" r:id="rId39"/>
    <p:sldId id="440" r:id="rId40"/>
    <p:sldId id="441" r:id="rId41"/>
    <p:sldId id="442" r:id="rId42"/>
    <p:sldId id="439" r:id="rId43"/>
  </p:sldIdLst>
  <p:sldSz cx="12192000" cy="6858000"/>
  <p:notesSz cx="9918700" cy="68199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00"/>
    <a:srgbClr val="C5C5C5"/>
    <a:srgbClr val="FFFFFF"/>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Средний стиль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0552" autoAdjust="0"/>
  </p:normalViewPr>
  <p:slideViewPr>
    <p:cSldViewPr snapToGrid="0">
      <p:cViewPr varScale="1">
        <p:scale>
          <a:sx n="66" d="100"/>
          <a:sy n="66" d="100"/>
        </p:scale>
        <p:origin x="597"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298103" cy="34218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618302" y="0"/>
            <a:ext cx="4298103" cy="342180"/>
          </a:xfrm>
          <a:prstGeom prst="rect">
            <a:avLst/>
          </a:prstGeom>
        </p:spPr>
        <p:txBody>
          <a:bodyPr vert="horz" lIns="91440" tIns="45720" rIns="91440" bIns="45720" rtlCol="0"/>
          <a:lstStyle>
            <a:lvl1pPr algn="r">
              <a:defRPr sz="1200"/>
            </a:lvl1pPr>
          </a:lstStyle>
          <a:p>
            <a:fld id="{5CF620EA-1239-4361-8A8C-2D556E739BBD}" type="datetimeFigureOut">
              <a:rPr lang="ru-RU" smtClean="0"/>
              <a:t>20.01.2026</a:t>
            </a:fld>
            <a:endParaRPr lang="ru-RU"/>
          </a:p>
        </p:txBody>
      </p:sp>
      <p:sp>
        <p:nvSpPr>
          <p:cNvPr id="4" name="Нижний колонтитул 3"/>
          <p:cNvSpPr>
            <a:spLocks noGrp="1"/>
          </p:cNvSpPr>
          <p:nvPr>
            <p:ph type="ftr" sz="quarter" idx="2"/>
          </p:nvPr>
        </p:nvSpPr>
        <p:spPr>
          <a:xfrm>
            <a:off x="0" y="6477722"/>
            <a:ext cx="4298103" cy="342178"/>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618302" y="6477722"/>
            <a:ext cx="4298103" cy="342178"/>
          </a:xfrm>
          <a:prstGeom prst="rect">
            <a:avLst/>
          </a:prstGeom>
        </p:spPr>
        <p:txBody>
          <a:bodyPr vert="horz" lIns="91440" tIns="45720" rIns="91440" bIns="45720" rtlCol="0" anchor="b"/>
          <a:lstStyle>
            <a:lvl1pPr algn="r">
              <a:defRPr sz="1200"/>
            </a:lvl1pPr>
          </a:lstStyle>
          <a:p>
            <a:fld id="{7423A1DA-0F10-48DA-A43E-6D5A1EC607AE}" type="slidenum">
              <a:rPr lang="ru-RU" smtClean="0"/>
              <a:t>‹#›</a:t>
            </a:fld>
            <a:endParaRPr lang="ru-RU"/>
          </a:p>
        </p:txBody>
      </p:sp>
    </p:spTree>
    <p:extLst>
      <p:ext uri="{BB962C8B-B14F-4D97-AF65-F5344CB8AC3E}">
        <p14:creationId xmlns:p14="http://schemas.microsoft.com/office/powerpoint/2010/main" val="33151697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4298103" cy="34218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18302" y="0"/>
            <a:ext cx="4298103" cy="342180"/>
          </a:xfrm>
          <a:prstGeom prst="rect">
            <a:avLst/>
          </a:prstGeom>
        </p:spPr>
        <p:txBody>
          <a:bodyPr vert="horz" lIns="91440" tIns="45720" rIns="91440" bIns="45720" rtlCol="0"/>
          <a:lstStyle>
            <a:lvl1pPr algn="r">
              <a:defRPr sz="1200"/>
            </a:lvl1pPr>
          </a:lstStyle>
          <a:p>
            <a:fld id="{B1E62624-24E1-4EDD-BAA1-F96C5105174C}" type="datetimeFigureOut">
              <a:rPr lang="ru-RU" smtClean="0"/>
              <a:t>20.01.2026</a:t>
            </a:fld>
            <a:endParaRPr lang="ru-RU"/>
          </a:p>
        </p:txBody>
      </p:sp>
      <p:sp>
        <p:nvSpPr>
          <p:cNvPr id="4" name="Образ слайда 3"/>
          <p:cNvSpPr>
            <a:spLocks noGrp="1" noRot="1" noChangeAspect="1"/>
          </p:cNvSpPr>
          <p:nvPr>
            <p:ph type="sldImg" idx="2"/>
          </p:nvPr>
        </p:nvSpPr>
        <p:spPr>
          <a:xfrm>
            <a:off x="2913063" y="852488"/>
            <a:ext cx="4092575" cy="23018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1870" y="3282076"/>
            <a:ext cx="7934960" cy="2685336"/>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77722"/>
            <a:ext cx="4298103" cy="342178"/>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18302" y="6477722"/>
            <a:ext cx="4298103" cy="342178"/>
          </a:xfrm>
          <a:prstGeom prst="rect">
            <a:avLst/>
          </a:prstGeom>
        </p:spPr>
        <p:txBody>
          <a:bodyPr vert="horz" lIns="91440" tIns="45720" rIns="91440" bIns="45720" rtlCol="0" anchor="b"/>
          <a:lstStyle>
            <a:lvl1pPr algn="r">
              <a:defRPr sz="1200"/>
            </a:lvl1pPr>
          </a:lstStyle>
          <a:p>
            <a:fld id="{55F165FC-1DDB-4F55-879D-46B20FC94745}" type="slidenum">
              <a:rPr lang="ru-RU" smtClean="0"/>
              <a:t>‹#›</a:t>
            </a:fld>
            <a:endParaRPr lang="ru-RU"/>
          </a:p>
        </p:txBody>
      </p:sp>
    </p:spTree>
    <p:extLst>
      <p:ext uri="{BB962C8B-B14F-4D97-AF65-F5344CB8AC3E}">
        <p14:creationId xmlns:p14="http://schemas.microsoft.com/office/powerpoint/2010/main" val="383216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a:t>
            </a:fld>
            <a:endParaRPr lang="ru-RU" dirty="0"/>
          </a:p>
        </p:txBody>
      </p:sp>
    </p:spTree>
    <p:extLst>
      <p:ext uri="{BB962C8B-B14F-4D97-AF65-F5344CB8AC3E}">
        <p14:creationId xmlns:p14="http://schemas.microsoft.com/office/powerpoint/2010/main" val="4091038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11</a:t>
            </a:fld>
            <a:endParaRPr lang="ru-RU" dirty="0"/>
          </a:p>
        </p:txBody>
      </p:sp>
    </p:spTree>
    <p:extLst>
      <p:ext uri="{BB962C8B-B14F-4D97-AF65-F5344CB8AC3E}">
        <p14:creationId xmlns:p14="http://schemas.microsoft.com/office/powerpoint/2010/main" val="3938064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12</a:t>
            </a:fld>
            <a:endParaRPr lang="ru-RU" dirty="0"/>
          </a:p>
        </p:txBody>
      </p:sp>
    </p:spTree>
    <p:extLst>
      <p:ext uri="{BB962C8B-B14F-4D97-AF65-F5344CB8AC3E}">
        <p14:creationId xmlns:p14="http://schemas.microsoft.com/office/powerpoint/2010/main" val="1524348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13</a:t>
            </a:fld>
            <a:endParaRPr lang="ru-RU" dirty="0"/>
          </a:p>
        </p:txBody>
      </p:sp>
    </p:spTree>
    <p:extLst>
      <p:ext uri="{BB962C8B-B14F-4D97-AF65-F5344CB8AC3E}">
        <p14:creationId xmlns:p14="http://schemas.microsoft.com/office/powerpoint/2010/main" val="4200285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solidFill>
                  <a:prstClr val="black"/>
                </a:solidFill>
              </a:rPr>
              <a:pPr/>
              <a:t>14</a:t>
            </a:fld>
            <a:endParaRPr lang="ru-RU">
              <a:solidFill>
                <a:prstClr val="black"/>
              </a:solidFill>
            </a:endParaRPr>
          </a:p>
        </p:txBody>
      </p:sp>
    </p:spTree>
    <p:extLst>
      <p:ext uri="{BB962C8B-B14F-4D97-AF65-F5344CB8AC3E}">
        <p14:creationId xmlns:p14="http://schemas.microsoft.com/office/powerpoint/2010/main" val="279010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D3B102A-EDC8-431F-B475-B3229B34ED88}" type="slidenum">
              <a:rPr lang="ru-RU" smtClean="0">
                <a:solidFill>
                  <a:prstClr val="black"/>
                </a:solidFill>
              </a:rPr>
              <a:pPr/>
              <a:t>15</a:t>
            </a:fld>
            <a:endParaRPr lang="ru-RU">
              <a:solidFill>
                <a:prstClr val="black"/>
              </a:solidFill>
            </a:endParaRPr>
          </a:p>
        </p:txBody>
      </p:sp>
    </p:spTree>
    <p:extLst>
      <p:ext uri="{BB962C8B-B14F-4D97-AF65-F5344CB8AC3E}">
        <p14:creationId xmlns:p14="http://schemas.microsoft.com/office/powerpoint/2010/main" val="146857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16</a:t>
            </a:fld>
            <a:endParaRPr lang="ru-RU" dirty="0"/>
          </a:p>
        </p:txBody>
      </p:sp>
    </p:spTree>
    <p:extLst>
      <p:ext uri="{BB962C8B-B14F-4D97-AF65-F5344CB8AC3E}">
        <p14:creationId xmlns:p14="http://schemas.microsoft.com/office/powerpoint/2010/main" val="3494811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17</a:t>
            </a:fld>
            <a:endParaRPr lang="ru-RU" dirty="0"/>
          </a:p>
        </p:txBody>
      </p:sp>
    </p:spTree>
    <p:extLst>
      <p:ext uri="{BB962C8B-B14F-4D97-AF65-F5344CB8AC3E}">
        <p14:creationId xmlns:p14="http://schemas.microsoft.com/office/powerpoint/2010/main" val="2397068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18</a:t>
            </a:fld>
            <a:endParaRPr lang="ru-RU" dirty="0"/>
          </a:p>
        </p:txBody>
      </p:sp>
    </p:spTree>
    <p:extLst>
      <p:ext uri="{BB962C8B-B14F-4D97-AF65-F5344CB8AC3E}">
        <p14:creationId xmlns:p14="http://schemas.microsoft.com/office/powerpoint/2010/main" val="4101438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19</a:t>
            </a:fld>
            <a:endParaRPr lang="ru-RU" dirty="0"/>
          </a:p>
        </p:txBody>
      </p:sp>
    </p:spTree>
    <p:extLst>
      <p:ext uri="{BB962C8B-B14F-4D97-AF65-F5344CB8AC3E}">
        <p14:creationId xmlns:p14="http://schemas.microsoft.com/office/powerpoint/2010/main" val="2604626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20</a:t>
            </a:fld>
            <a:endParaRPr lang="ru-RU" dirty="0"/>
          </a:p>
        </p:txBody>
      </p:sp>
    </p:spTree>
    <p:extLst>
      <p:ext uri="{BB962C8B-B14F-4D97-AF65-F5344CB8AC3E}">
        <p14:creationId xmlns:p14="http://schemas.microsoft.com/office/powerpoint/2010/main" val="1442970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a:t>
            </a:fld>
            <a:endParaRPr lang="ru-RU" dirty="0"/>
          </a:p>
        </p:txBody>
      </p:sp>
    </p:spTree>
    <p:extLst>
      <p:ext uri="{BB962C8B-B14F-4D97-AF65-F5344CB8AC3E}">
        <p14:creationId xmlns:p14="http://schemas.microsoft.com/office/powerpoint/2010/main" val="3601209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21</a:t>
            </a:fld>
            <a:endParaRPr lang="ru-RU" dirty="0"/>
          </a:p>
        </p:txBody>
      </p:sp>
    </p:spTree>
    <p:extLst>
      <p:ext uri="{BB962C8B-B14F-4D97-AF65-F5344CB8AC3E}">
        <p14:creationId xmlns:p14="http://schemas.microsoft.com/office/powerpoint/2010/main" val="4027218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22</a:t>
            </a:fld>
            <a:endParaRPr lang="ru-RU" dirty="0"/>
          </a:p>
        </p:txBody>
      </p:sp>
    </p:spTree>
    <p:extLst>
      <p:ext uri="{BB962C8B-B14F-4D97-AF65-F5344CB8AC3E}">
        <p14:creationId xmlns:p14="http://schemas.microsoft.com/office/powerpoint/2010/main" val="28370920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23</a:t>
            </a:fld>
            <a:endParaRPr lang="ru-RU" dirty="0"/>
          </a:p>
        </p:txBody>
      </p:sp>
    </p:spTree>
    <p:extLst>
      <p:ext uri="{BB962C8B-B14F-4D97-AF65-F5344CB8AC3E}">
        <p14:creationId xmlns:p14="http://schemas.microsoft.com/office/powerpoint/2010/main" val="40127977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24</a:t>
            </a:fld>
            <a:endParaRPr lang="ru-RU" dirty="0"/>
          </a:p>
        </p:txBody>
      </p:sp>
    </p:spTree>
    <p:extLst>
      <p:ext uri="{BB962C8B-B14F-4D97-AF65-F5344CB8AC3E}">
        <p14:creationId xmlns:p14="http://schemas.microsoft.com/office/powerpoint/2010/main" val="830603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49" name="Образ слайда 1"/>
          <p:cNvSpPr>
            <a:spLocks noGrp="1" noRot="1" noChangeAspect="1"/>
          </p:cNvSpPr>
          <p:nvPr>
            <p:ph type="sldImg"/>
          </p:nvPr>
        </p:nvSpPr>
        <p:spPr/>
      </p:sp>
      <p:sp>
        <p:nvSpPr>
          <p:cNvPr id="1048950" name="Заметки 2"/>
          <p:cNvSpPr>
            <a:spLocks noGrp="1"/>
          </p:cNvSpPr>
          <p:nvPr>
            <p:ph type="body" idx="1"/>
          </p:nvPr>
        </p:nvSpPr>
        <p:spPr/>
        <p:txBody>
          <a:bodyPr/>
          <a:lstStyle/>
          <a:p>
            <a:endParaRPr lang="ru-RU" dirty="0"/>
          </a:p>
        </p:txBody>
      </p:sp>
      <p:sp>
        <p:nvSpPr>
          <p:cNvPr id="1048951" name="Номер слайда 3"/>
          <p:cNvSpPr>
            <a:spLocks noGrp="1"/>
          </p:cNvSpPr>
          <p:nvPr>
            <p:ph type="sldNum" sz="quarter" idx="5"/>
          </p:nvPr>
        </p:nvSpPr>
        <p:spPr/>
        <p:txBody>
          <a:bodyPr/>
          <a:lstStyle/>
          <a:p>
            <a:fld id="{04BE59C5-9D27-F84B-8D37-1D0164AAC744}" type="slidenum">
              <a:rPr lang="ru-RU" smtClean="0"/>
              <a:t>25</a:t>
            </a:fld>
            <a:endParaRPr lang="ru-RU" dirty="0"/>
          </a:p>
        </p:txBody>
      </p:sp>
    </p:spTree>
    <p:extLst>
      <p:ext uri="{BB962C8B-B14F-4D97-AF65-F5344CB8AC3E}">
        <p14:creationId xmlns:p14="http://schemas.microsoft.com/office/powerpoint/2010/main" val="20260174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49" name="Образ слайда 1"/>
          <p:cNvSpPr>
            <a:spLocks noGrp="1" noRot="1" noChangeAspect="1"/>
          </p:cNvSpPr>
          <p:nvPr>
            <p:ph type="sldImg"/>
          </p:nvPr>
        </p:nvSpPr>
        <p:spPr/>
      </p:sp>
      <p:sp>
        <p:nvSpPr>
          <p:cNvPr id="1048950" name="Заметки 2"/>
          <p:cNvSpPr>
            <a:spLocks noGrp="1"/>
          </p:cNvSpPr>
          <p:nvPr>
            <p:ph type="body" idx="1"/>
          </p:nvPr>
        </p:nvSpPr>
        <p:spPr/>
        <p:txBody>
          <a:bodyPr/>
          <a:lstStyle/>
          <a:p>
            <a:endParaRPr lang="ru-RU" dirty="0"/>
          </a:p>
        </p:txBody>
      </p:sp>
      <p:sp>
        <p:nvSpPr>
          <p:cNvPr id="1048951" name="Номер слайда 3"/>
          <p:cNvSpPr>
            <a:spLocks noGrp="1"/>
          </p:cNvSpPr>
          <p:nvPr>
            <p:ph type="sldNum" sz="quarter" idx="5"/>
          </p:nvPr>
        </p:nvSpPr>
        <p:spPr/>
        <p:txBody>
          <a:bodyPr/>
          <a:lstStyle/>
          <a:p>
            <a:fld id="{04BE59C5-9D27-F84B-8D37-1D0164AAC744}" type="slidenum">
              <a:rPr lang="ru-RU" smtClean="0"/>
              <a:t>26</a:t>
            </a:fld>
            <a:endParaRPr lang="ru-RU" dirty="0"/>
          </a:p>
        </p:txBody>
      </p:sp>
    </p:spTree>
    <p:extLst>
      <p:ext uri="{BB962C8B-B14F-4D97-AF65-F5344CB8AC3E}">
        <p14:creationId xmlns:p14="http://schemas.microsoft.com/office/powerpoint/2010/main" val="1166928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F165FC-1DDB-4F55-879D-46B20FC94745}" type="slidenum">
              <a:rPr lang="ru-RU" smtClean="0"/>
              <a:t>27</a:t>
            </a:fld>
            <a:endParaRPr lang="ru-RU"/>
          </a:p>
        </p:txBody>
      </p:sp>
    </p:spTree>
    <p:extLst>
      <p:ext uri="{BB962C8B-B14F-4D97-AF65-F5344CB8AC3E}">
        <p14:creationId xmlns:p14="http://schemas.microsoft.com/office/powerpoint/2010/main" val="26097661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5F165FC-1DDB-4F55-879D-46B20FC94745}" type="slidenum">
              <a:rPr lang="ru-RU" smtClean="0"/>
              <a:t>28</a:t>
            </a:fld>
            <a:endParaRPr lang="ru-RU"/>
          </a:p>
        </p:txBody>
      </p:sp>
    </p:spTree>
    <p:extLst>
      <p:ext uri="{BB962C8B-B14F-4D97-AF65-F5344CB8AC3E}">
        <p14:creationId xmlns:p14="http://schemas.microsoft.com/office/powerpoint/2010/main" val="3026790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29</a:t>
            </a:fld>
            <a:endParaRPr lang="ru-RU" dirty="0"/>
          </a:p>
        </p:txBody>
      </p:sp>
    </p:spTree>
    <p:extLst>
      <p:ext uri="{BB962C8B-B14F-4D97-AF65-F5344CB8AC3E}">
        <p14:creationId xmlns:p14="http://schemas.microsoft.com/office/powerpoint/2010/main" val="39964466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30</a:t>
            </a:fld>
            <a:endParaRPr lang="ru-RU" dirty="0"/>
          </a:p>
        </p:txBody>
      </p:sp>
    </p:spTree>
    <p:extLst>
      <p:ext uri="{BB962C8B-B14F-4D97-AF65-F5344CB8AC3E}">
        <p14:creationId xmlns:p14="http://schemas.microsoft.com/office/powerpoint/2010/main" val="48948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4</a:t>
            </a:fld>
            <a:endParaRPr lang="ru-RU" dirty="0"/>
          </a:p>
        </p:txBody>
      </p:sp>
    </p:spTree>
    <p:extLst>
      <p:ext uri="{BB962C8B-B14F-4D97-AF65-F5344CB8AC3E}">
        <p14:creationId xmlns:p14="http://schemas.microsoft.com/office/powerpoint/2010/main" val="8849151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31</a:t>
            </a:fld>
            <a:endParaRPr lang="ru-RU" dirty="0"/>
          </a:p>
        </p:txBody>
      </p:sp>
    </p:spTree>
    <p:extLst>
      <p:ext uri="{BB962C8B-B14F-4D97-AF65-F5344CB8AC3E}">
        <p14:creationId xmlns:p14="http://schemas.microsoft.com/office/powerpoint/2010/main" val="2795188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32</a:t>
            </a:fld>
            <a:endParaRPr lang="ru-RU" dirty="0"/>
          </a:p>
        </p:txBody>
      </p:sp>
    </p:spTree>
    <p:extLst>
      <p:ext uri="{BB962C8B-B14F-4D97-AF65-F5344CB8AC3E}">
        <p14:creationId xmlns:p14="http://schemas.microsoft.com/office/powerpoint/2010/main" val="23070090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33</a:t>
            </a:fld>
            <a:endParaRPr lang="ru-RU" dirty="0"/>
          </a:p>
        </p:txBody>
      </p:sp>
    </p:spTree>
    <p:extLst>
      <p:ext uri="{BB962C8B-B14F-4D97-AF65-F5344CB8AC3E}">
        <p14:creationId xmlns:p14="http://schemas.microsoft.com/office/powerpoint/2010/main" val="15297658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34</a:t>
            </a:fld>
            <a:endParaRPr lang="ru-RU" dirty="0"/>
          </a:p>
        </p:txBody>
      </p:sp>
    </p:spTree>
    <p:extLst>
      <p:ext uri="{BB962C8B-B14F-4D97-AF65-F5344CB8AC3E}">
        <p14:creationId xmlns:p14="http://schemas.microsoft.com/office/powerpoint/2010/main" val="23957083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35</a:t>
            </a:fld>
            <a:endParaRPr lang="ru-RU" dirty="0"/>
          </a:p>
        </p:txBody>
      </p:sp>
    </p:spTree>
    <p:extLst>
      <p:ext uri="{BB962C8B-B14F-4D97-AF65-F5344CB8AC3E}">
        <p14:creationId xmlns:p14="http://schemas.microsoft.com/office/powerpoint/2010/main" val="22186307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36</a:t>
            </a:fld>
            <a:endParaRPr lang="ru-RU" dirty="0"/>
          </a:p>
        </p:txBody>
      </p:sp>
    </p:spTree>
    <p:extLst>
      <p:ext uri="{BB962C8B-B14F-4D97-AF65-F5344CB8AC3E}">
        <p14:creationId xmlns:p14="http://schemas.microsoft.com/office/powerpoint/2010/main" val="7040096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37</a:t>
            </a:fld>
            <a:endParaRPr lang="ru-RU" dirty="0"/>
          </a:p>
        </p:txBody>
      </p:sp>
    </p:spTree>
    <p:extLst>
      <p:ext uri="{BB962C8B-B14F-4D97-AF65-F5344CB8AC3E}">
        <p14:creationId xmlns:p14="http://schemas.microsoft.com/office/powerpoint/2010/main" val="39419715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38</a:t>
            </a:fld>
            <a:endParaRPr lang="ru-RU" dirty="0"/>
          </a:p>
        </p:txBody>
      </p:sp>
    </p:spTree>
    <p:extLst>
      <p:ext uri="{BB962C8B-B14F-4D97-AF65-F5344CB8AC3E}">
        <p14:creationId xmlns:p14="http://schemas.microsoft.com/office/powerpoint/2010/main" val="38316983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39</a:t>
            </a:fld>
            <a:endParaRPr lang="ru-RU" dirty="0"/>
          </a:p>
        </p:txBody>
      </p:sp>
    </p:spTree>
    <p:extLst>
      <p:ext uri="{BB962C8B-B14F-4D97-AF65-F5344CB8AC3E}">
        <p14:creationId xmlns:p14="http://schemas.microsoft.com/office/powerpoint/2010/main" val="206770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40</a:t>
            </a:fld>
            <a:endParaRPr lang="ru-RU" dirty="0"/>
          </a:p>
        </p:txBody>
      </p:sp>
    </p:spTree>
    <p:extLst>
      <p:ext uri="{BB962C8B-B14F-4D97-AF65-F5344CB8AC3E}">
        <p14:creationId xmlns:p14="http://schemas.microsoft.com/office/powerpoint/2010/main" val="1648786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5</a:t>
            </a:fld>
            <a:endParaRPr lang="ru-RU" dirty="0"/>
          </a:p>
        </p:txBody>
      </p:sp>
    </p:spTree>
    <p:extLst>
      <p:ext uri="{BB962C8B-B14F-4D97-AF65-F5344CB8AC3E}">
        <p14:creationId xmlns:p14="http://schemas.microsoft.com/office/powerpoint/2010/main" val="1021912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6</a:t>
            </a:fld>
            <a:endParaRPr lang="ru-RU" dirty="0"/>
          </a:p>
        </p:txBody>
      </p:sp>
    </p:spTree>
    <p:extLst>
      <p:ext uri="{BB962C8B-B14F-4D97-AF65-F5344CB8AC3E}">
        <p14:creationId xmlns:p14="http://schemas.microsoft.com/office/powerpoint/2010/main" val="644393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7</a:t>
            </a:fld>
            <a:endParaRPr lang="ru-RU" dirty="0"/>
          </a:p>
        </p:txBody>
      </p:sp>
    </p:spTree>
    <p:extLst>
      <p:ext uri="{BB962C8B-B14F-4D97-AF65-F5344CB8AC3E}">
        <p14:creationId xmlns:p14="http://schemas.microsoft.com/office/powerpoint/2010/main" val="1623245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8</a:t>
            </a:fld>
            <a:endParaRPr lang="ru-RU" dirty="0"/>
          </a:p>
        </p:txBody>
      </p:sp>
    </p:spTree>
    <p:extLst>
      <p:ext uri="{BB962C8B-B14F-4D97-AF65-F5344CB8AC3E}">
        <p14:creationId xmlns:p14="http://schemas.microsoft.com/office/powerpoint/2010/main" val="2380793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9</a:t>
            </a:fld>
            <a:endParaRPr lang="ru-RU" dirty="0"/>
          </a:p>
        </p:txBody>
      </p:sp>
    </p:spTree>
    <p:extLst>
      <p:ext uri="{BB962C8B-B14F-4D97-AF65-F5344CB8AC3E}">
        <p14:creationId xmlns:p14="http://schemas.microsoft.com/office/powerpoint/2010/main" val="2245323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FBDFACC-708D-4039-8EA9-8D0DBB6BD9AA}" type="slidenum">
              <a:rPr lang="ru-RU" smtClean="0"/>
              <a:t>10</a:t>
            </a:fld>
            <a:endParaRPr lang="ru-RU" dirty="0"/>
          </a:p>
        </p:txBody>
      </p:sp>
    </p:spTree>
    <p:extLst>
      <p:ext uri="{BB962C8B-B14F-4D97-AF65-F5344CB8AC3E}">
        <p14:creationId xmlns:p14="http://schemas.microsoft.com/office/powerpoint/2010/main" val="2112173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A559E9DE-5A7A-40C3-AF2D-0ED086453269}" type="datetime1">
              <a:rPr lang="ru-RU" smtClean="0"/>
              <a:t>20.01.2026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3287092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6422763E-F5DA-4183-8A79-D4ED13A59FC5}" type="datetime1">
              <a:rPr lang="ru-RU" smtClean="0"/>
              <a:t>20.01.2026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436865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5976E6D-D8A6-453A-A401-B712BE707120}" type="datetime1">
              <a:rPr lang="ru-RU" smtClean="0"/>
              <a:t>20.01.2026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1182368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4_Пустой слайд">
    <p:spTree>
      <p:nvGrpSpPr>
        <p:cNvPr id="1" name=""/>
        <p:cNvGrpSpPr/>
        <p:nvPr/>
      </p:nvGrpSpPr>
      <p:grpSpPr bwMode="auto">
        <a:xfrm>
          <a:off x="0" y="0"/>
          <a:ext cx="0" cy="0"/>
          <a:chOff x="0" y="0"/>
          <a:chExt cx="0" cy="0"/>
        </a:xfrm>
      </p:grpSpPr>
      <p:sp>
        <p:nvSpPr>
          <p:cNvPr id="2" name="Дата 1"/>
          <p:cNvSpPr>
            <a:spLocks noGrp="1"/>
          </p:cNvSpPr>
          <p:nvPr>
            <p:ph type="dt" sz="half" idx="10"/>
          </p:nvPr>
        </p:nvSpPr>
        <p:spPr bwMode="auto">
          <a:xfrm>
            <a:off x="609625" y="6377969"/>
            <a:ext cx="2804161" cy="574516"/>
          </a:xfrm>
          <a:prstGeom prst="rect">
            <a:avLst/>
          </a:prstGeom>
        </p:spPr>
        <p:txBody>
          <a:bodyPr/>
          <a:lstStyle/>
          <a:p>
            <a:pPr>
              <a:defRPr/>
            </a:pPr>
            <a:fld id="{52E2592B-372C-42A7-8F57-DB9FAC04E228}" type="datetime1">
              <a:rPr lang="ru-RU" smtClean="0">
                <a:solidFill>
                  <a:prstClr val="black">
                    <a:tint val="75000"/>
                  </a:prstClr>
                </a:solidFill>
              </a:rPr>
              <a:t>20.01.2026</a:t>
            </a:fld>
            <a:endParaRPr lang="ru-RU" dirty="0">
              <a:solidFill>
                <a:prstClr val="black">
                  <a:tint val="75000"/>
                </a:prstClr>
              </a:solidFill>
            </a:endParaRPr>
          </a:p>
        </p:txBody>
      </p:sp>
      <p:sp>
        <p:nvSpPr>
          <p:cNvPr id="3" name="Нижний колонтитул 2"/>
          <p:cNvSpPr>
            <a:spLocks noGrp="1"/>
          </p:cNvSpPr>
          <p:nvPr>
            <p:ph type="ftr" sz="quarter" idx="11"/>
          </p:nvPr>
        </p:nvSpPr>
        <p:spPr bwMode="auto">
          <a:xfrm>
            <a:off x="4145281" y="6377971"/>
            <a:ext cx="3901440" cy="574516"/>
          </a:xfrm>
          <a:prstGeom prst="rect">
            <a:avLst/>
          </a:prstGeom>
        </p:spPr>
        <p:txBody>
          <a:bodyPr/>
          <a:lstStyle/>
          <a:p>
            <a:pPr>
              <a:defRPr/>
            </a:pPr>
            <a:endParaRPr lang="ru-RU" dirty="0">
              <a:solidFill>
                <a:prstClr val="black">
                  <a:tint val="75000"/>
                </a:prstClr>
              </a:solidFill>
            </a:endParaRPr>
          </a:p>
        </p:txBody>
      </p:sp>
      <p:sp>
        <p:nvSpPr>
          <p:cNvPr id="5" name="Holder 5"/>
          <p:cNvSpPr>
            <a:spLocks noGrp="1"/>
          </p:cNvSpPr>
          <p:nvPr>
            <p:ph type="sldNum" sz="quarter" idx="7"/>
          </p:nvPr>
        </p:nvSpPr>
        <p:spPr bwMode="auto">
          <a:xfrm>
            <a:off x="9253594" y="6394481"/>
            <a:ext cx="2804161" cy="348813"/>
          </a:xfrm>
        </p:spPr>
        <p:txBody>
          <a:bodyPr lIns="0" tIns="0" rIns="0" bIns="0"/>
          <a:lstStyle>
            <a:lvl1pPr algn="r">
              <a:defRPr>
                <a:solidFill>
                  <a:schemeClr val="tx2"/>
                </a:solidFill>
              </a:defRPr>
            </a:lvl1pPr>
          </a:lstStyle>
          <a:p>
            <a:pPr>
              <a:defRPr/>
            </a:pPr>
            <a:fld id="{B6F15528-21DE-4FAA-801E-634DDDAF4B2B}" type="slidenum">
              <a:rPr lang="ru-RU">
                <a:solidFill>
                  <a:srgbClr val="44546A"/>
                </a:solidFill>
              </a:rPr>
              <a:t>‹#›</a:t>
            </a:fld>
            <a:endParaRPr lang="ru-RU" dirty="0">
              <a:solidFill>
                <a:srgbClr val="44546A"/>
              </a:solidFill>
            </a:endParaRPr>
          </a:p>
        </p:txBody>
      </p:sp>
      <p:sp>
        <p:nvSpPr>
          <p:cNvPr id="6" name="Holder 2"/>
          <p:cNvSpPr>
            <a:spLocks noGrp="1"/>
          </p:cNvSpPr>
          <p:nvPr>
            <p:ph type="title"/>
          </p:nvPr>
        </p:nvSpPr>
        <p:spPr bwMode="auto">
          <a:xfrm>
            <a:off x="6267763" y="46980"/>
            <a:ext cx="5789968" cy="348813"/>
          </a:xfrm>
          <a:prstGeom prst="rect">
            <a:avLst/>
          </a:prstGeom>
        </p:spPr>
        <p:txBody>
          <a:bodyPr lIns="0" tIns="0" rIns="0" bIns="0"/>
          <a:lstStyle>
            <a:lvl1pPr algn="r">
              <a:defRPr sz="2250" b="1" i="0">
                <a:solidFill>
                  <a:schemeClr val="tx2"/>
                </a:solidFill>
                <a:latin typeface="Arial"/>
                <a:cs typeface="Arial"/>
              </a:defRPr>
            </a:lvl1pPr>
          </a:lstStyle>
          <a:p>
            <a:pPr>
              <a:defRPr/>
            </a:pPr>
            <a:endParaRPr/>
          </a:p>
        </p:txBody>
      </p:sp>
      <p:sp>
        <p:nvSpPr>
          <p:cNvPr id="7" name="object 2"/>
          <p:cNvSpPr/>
          <p:nvPr userDrawn="1"/>
        </p:nvSpPr>
        <p:spPr bwMode="auto">
          <a:xfrm flipV="1">
            <a:off x="1" y="530121"/>
            <a:ext cx="12192000" cy="374445"/>
          </a:xfrm>
          <a:custGeom>
            <a:avLst/>
            <a:gdLst/>
            <a:ahLst/>
            <a:cxnLst/>
            <a:rect l="l" t="t" r="r" b="b"/>
            <a:pathLst>
              <a:path w="4416425" extrusionOk="0">
                <a:moveTo>
                  <a:pt x="0" y="0"/>
                </a:moveTo>
                <a:lnTo>
                  <a:pt x="4415994" y="0"/>
                </a:lnTo>
              </a:path>
            </a:pathLst>
          </a:custGeom>
          <a:ln w="12700">
            <a:solidFill>
              <a:schemeClr val="bg1">
                <a:lumMod val="85000"/>
              </a:schemeClr>
            </a:solidFill>
          </a:ln>
        </p:spPr>
        <p:txBody>
          <a:bodyPr wrap="square" lIns="0" tIns="0" rIns="0" bIns="0" rtlCol="0"/>
          <a:lstStyle/>
          <a:p>
            <a:pPr algn="l" defTabSz="914400">
              <a:defRPr/>
            </a:pPr>
            <a:endParaRPr sz="3850" b="0" dirty="0">
              <a:solidFill>
                <a:prstClr val="black"/>
              </a:solidFill>
              <a:latin typeface="Calibri"/>
              <a:ea typeface="+mn-ea"/>
              <a:cs typeface="+mn-cs"/>
            </a:endParaRPr>
          </a:p>
        </p:txBody>
      </p:sp>
    </p:spTree>
    <p:extLst>
      <p:ext uri="{BB962C8B-B14F-4D97-AF65-F5344CB8AC3E}">
        <p14:creationId xmlns:p14="http://schemas.microsoft.com/office/powerpoint/2010/main" val="2475462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Holder 3"/>
          <p:cNvSpPr>
            <a:spLocks noGrp="1"/>
          </p:cNvSpPr>
          <p:nvPr>
            <p:ph type="subTitle" idx="4"/>
          </p:nvPr>
        </p:nvSpPr>
        <p:spPr>
          <a:xfrm>
            <a:off x="1243154" y="1818512"/>
            <a:ext cx="8534401" cy="321883"/>
          </a:xfrm>
          <a:prstGeom prst="rect">
            <a:avLst/>
          </a:prstGeom>
        </p:spPr>
        <p:txBody>
          <a:bodyPr wrap="square" lIns="0" tIns="0" rIns="0" bIns="0">
            <a:spAutoFit/>
          </a:bodyPr>
          <a:lstStyle>
            <a:lvl1pPr>
              <a:defRPr sz="2324"/>
            </a:lvl1pPr>
          </a:lstStyle>
          <a:p>
            <a:endParaRPr dirty="0"/>
          </a:p>
        </p:txBody>
      </p:sp>
      <p:sp>
        <p:nvSpPr>
          <p:cNvPr id="7" name="Holder 2">
            <a:extLst>
              <a:ext uri="{FF2B5EF4-FFF2-40B4-BE49-F238E27FC236}">
                <a16:creationId xmlns:a16="http://schemas.microsoft.com/office/drawing/2014/main" id="{7B23EBB8-90AE-42AD-89F1-AAACFA842CDF}"/>
              </a:ext>
            </a:extLst>
          </p:cNvPr>
          <p:cNvSpPr>
            <a:spLocks noGrp="1"/>
          </p:cNvSpPr>
          <p:nvPr>
            <p:ph type="title"/>
          </p:nvPr>
        </p:nvSpPr>
        <p:spPr>
          <a:xfrm>
            <a:off x="6267763" y="46977"/>
            <a:ext cx="5789968" cy="358445"/>
          </a:xfrm>
          <a:prstGeom prst="rect">
            <a:avLst/>
          </a:prstGeom>
        </p:spPr>
        <p:txBody>
          <a:bodyPr lIns="0" tIns="0" rIns="0" bIns="0"/>
          <a:lstStyle>
            <a:lvl1pPr algn="r">
              <a:defRPr sz="2329" b="1" i="0">
                <a:solidFill>
                  <a:schemeClr val="tx2"/>
                </a:solidFill>
                <a:latin typeface="Arial"/>
                <a:cs typeface="Arial"/>
              </a:defRPr>
            </a:lvl1pPr>
          </a:lstStyle>
          <a:p>
            <a:endParaRPr dirty="0"/>
          </a:p>
        </p:txBody>
      </p:sp>
      <p:sp>
        <p:nvSpPr>
          <p:cNvPr id="8" name="object 2">
            <a:extLst>
              <a:ext uri="{FF2B5EF4-FFF2-40B4-BE49-F238E27FC236}">
                <a16:creationId xmlns:a16="http://schemas.microsoft.com/office/drawing/2014/main" id="{AC4B3DDE-8657-4CD7-8D3E-CD345DD21E94}"/>
              </a:ext>
            </a:extLst>
          </p:cNvPr>
          <p:cNvSpPr/>
          <p:nvPr userDrawn="1"/>
        </p:nvSpPr>
        <p:spPr>
          <a:xfrm flipV="1">
            <a:off x="1" y="530119"/>
            <a:ext cx="12192000"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08" dirty="0"/>
          </a:p>
        </p:txBody>
      </p:sp>
      <p:sp>
        <p:nvSpPr>
          <p:cNvPr id="10" name="Дата 9">
            <a:extLst>
              <a:ext uri="{FF2B5EF4-FFF2-40B4-BE49-F238E27FC236}">
                <a16:creationId xmlns:a16="http://schemas.microsoft.com/office/drawing/2014/main" id="{20278EF6-AF14-48C2-AE7F-BB201C5464F9}"/>
              </a:ext>
            </a:extLst>
          </p:cNvPr>
          <p:cNvSpPr>
            <a:spLocks noGrp="1"/>
          </p:cNvSpPr>
          <p:nvPr>
            <p:ph type="dt" sz="half" idx="10"/>
          </p:nvPr>
        </p:nvSpPr>
        <p:spPr/>
        <p:txBody>
          <a:bodyPr/>
          <a:lstStyle/>
          <a:p>
            <a:fld id="{AB2147AF-6CD5-4610-841D-8EFCDD4179E0}" type="datetime1">
              <a:rPr lang="en-US" smtClean="0"/>
              <a:t>1/20/2026</a:t>
            </a:fld>
            <a:endParaRPr lang="en-US" dirty="0"/>
          </a:p>
        </p:txBody>
      </p:sp>
      <p:sp>
        <p:nvSpPr>
          <p:cNvPr id="11" name="Нижний колонтитул 10">
            <a:extLst>
              <a:ext uri="{FF2B5EF4-FFF2-40B4-BE49-F238E27FC236}">
                <a16:creationId xmlns:a16="http://schemas.microsoft.com/office/drawing/2014/main" id="{673C5D05-5317-4410-986D-0EB45742A9FA}"/>
              </a:ext>
            </a:extLst>
          </p:cNvPr>
          <p:cNvSpPr>
            <a:spLocks noGrp="1"/>
          </p:cNvSpPr>
          <p:nvPr>
            <p:ph type="ftr" sz="quarter" idx="11"/>
          </p:nvPr>
        </p:nvSpPr>
        <p:spPr/>
        <p:txBody>
          <a:bodyPr/>
          <a:lstStyle/>
          <a:p>
            <a:endParaRPr lang="ru-RU" dirty="0"/>
          </a:p>
        </p:txBody>
      </p:sp>
      <p:sp>
        <p:nvSpPr>
          <p:cNvPr id="12" name="Номер слайда 11">
            <a:extLst>
              <a:ext uri="{FF2B5EF4-FFF2-40B4-BE49-F238E27FC236}">
                <a16:creationId xmlns:a16="http://schemas.microsoft.com/office/drawing/2014/main" id="{9B8336B5-74EC-4EED-88A6-FF7D2C8A8A45}"/>
              </a:ext>
            </a:extLst>
          </p:cNvPr>
          <p:cNvSpPr>
            <a:spLocks noGrp="1"/>
          </p:cNvSpPr>
          <p:nvPr>
            <p:ph type="sldNum" sz="quarter" idx="12"/>
          </p:nvPr>
        </p:nvSpPr>
        <p:spPr/>
        <p:txBody>
          <a:bodyPr/>
          <a:lstStyle/>
          <a:p>
            <a:fld id="{B6F15528-21DE-4FAA-801E-634DDDAF4B2B}" type="slidenum">
              <a:rPr lang="ru-RU" smtClean="0"/>
              <a:pPr/>
              <a:t>‹#›</a:t>
            </a:fld>
            <a:endParaRPr lang="ru-RU" dirty="0"/>
          </a:p>
        </p:txBody>
      </p:sp>
    </p:spTree>
    <p:extLst>
      <p:ext uri="{BB962C8B-B14F-4D97-AF65-F5344CB8AC3E}">
        <p14:creationId xmlns:p14="http://schemas.microsoft.com/office/powerpoint/2010/main" val="151629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Holder 3"/>
          <p:cNvSpPr>
            <a:spLocks noGrp="1"/>
          </p:cNvSpPr>
          <p:nvPr>
            <p:ph type="subTitle" idx="4"/>
          </p:nvPr>
        </p:nvSpPr>
        <p:spPr>
          <a:xfrm>
            <a:off x="1243160" y="1818518"/>
            <a:ext cx="8534401" cy="357620"/>
          </a:xfrm>
          <a:prstGeom prst="rect">
            <a:avLst/>
          </a:prstGeom>
        </p:spPr>
        <p:txBody>
          <a:bodyPr wrap="square" lIns="0" tIns="0" rIns="0" bIns="0">
            <a:spAutoFit/>
          </a:bodyPr>
          <a:lstStyle>
            <a:lvl1pPr>
              <a:defRPr sz="2324"/>
            </a:lvl1pPr>
          </a:lstStyle>
          <a:p>
            <a:endParaRPr dirty="0"/>
          </a:p>
        </p:txBody>
      </p:sp>
      <p:sp>
        <p:nvSpPr>
          <p:cNvPr id="7" name="Holder 2">
            <a:extLst>
              <a:ext uri="{FF2B5EF4-FFF2-40B4-BE49-F238E27FC236}">
                <a16:creationId xmlns:a16="http://schemas.microsoft.com/office/drawing/2014/main" id="{7B23EBB8-90AE-42AD-89F1-AAACFA842CDF}"/>
              </a:ext>
            </a:extLst>
          </p:cNvPr>
          <p:cNvSpPr>
            <a:spLocks noGrp="1"/>
          </p:cNvSpPr>
          <p:nvPr>
            <p:ph type="title"/>
          </p:nvPr>
        </p:nvSpPr>
        <p:spPr>
          <a:xfrm>
            <a:off x="6267763" y="46977"/>
            <a:ext cx="5789968" cy="358475"/>
          </a:xfrm>
          <a:prstGeom prst="rect">
            <a:avLst/>
          </a:prstGeom>
        </p:spPr>
        <p:txBody>
          <a:bodyPr lIns="0" tIns="0" rIns="0" bIns="0"/>
          <a:lstStyle>
            <a:lvl1pPr algn="r">
              <a:defRPr sz="2329" b="1" i="0">
                <a:solidFill>
                  <a:schemeClr val="tx2"/>
                </a:solidFill>
                <a:latin typeface="Arial"/>
                <a:cs typeface="Arial"/>
              </a:defRPr>
            </a:lvl1pPr>
          </a:lstStyle>
          <a:p>
            <a:endParaRPr dirty="0"/>
          </a:p>
        </p:txBody>
      </p:sp>
      <p:sp>
        <p:nvSpPr>
          <p:cNvPr id="8" name="object 2">
            <a:extLst>
              <a:ext uri="{FF2B5EF4-FFF2-40B4-BE49-F238E27FC236}">
                <a16:creationId xmlns:a16="http://schemas.microsoft.com/office/drawing/2014/main" id="{AC4B3DDE-8657-4CD7-8D3E-CD345DD21E94}"/>
              </a:ext>
            </a:extLst>
          </p:cNvPr>
          <p:cNvSpPr/>
          <p:nvPr userDrawn="1"/>
        </p:nvSpPr>
        <p:spPr>
          <a:xfrm flipV="1">
            <a:off x="1" y="530120"/>
            <a:ext cx="12192000"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pPr defTabSz="1931504"/>
            <a:endParaRPr sz="3808" dirty="0">
              <a:solidFill>
                <a:prstClr val="black"/>
              </a:solidFill>
            </a:endParaRPr>
          </a:p>
        </p:txBody>
      </p:sp>
      <p:sp>
        <p:nvSpPr>
          <p:cNvPr id="10" name="Дата 9">
            <a:extLst>
              <a:ext uri="{FF2B5EF4-FFF2-40B4-BE49-F238E27FC236}">
                <a16:creationId xmlns:a16="http://schemas.microsoft.com/office/drawing/2014/main" id="{20278EF6-AF14-48C2-AE7F-BB201C5464F9}"/>
              </a:ext>
            </a:extLst>
          </p:cNvPr>
          <p:cNvSpPr>
            <a:spLocks noGrp="1"/>
          </p:cNvSpPr>
          <p:nvPr>
            <p:ph type="dt" sz="half" idx="10"/>
          </p:nvPr>
        </p:nvSpPr>
        <p:spPr>
          <a:xfrm>
            <a:off x="609608" y="6377944"/>
            <a:ext cx="2804161" cy="276999"/>
          </a:xfrm>
        </p:spPr>
        <p:txBody>
          <a:bodyPr/>
          <a:lstStyle/>
          <a:p>
            <a:fld id="{D8319ACC-AD2E-4742-A481-C936DE2011C2}" type="datetime1">
              <a:rPr lang="ru-RU" smtClean="0">
                <a:solidFill>
                  <a:prstClr val="black">
                    <a:tint val="75000"/>
                  </a:prstClr>
                </a:solidFill>
              </a:rPr>
              <a:pPr/>
              <a:t>20.01.2026</a:t>
            </a:fld>
            <a:endParaRPr lang="en-US" dirty="0">
              <a:solidFill>
                <a:prstClr val="black">
                  <a:tint val="75000"/>
                </a:prstClr>
              </a:solidFill>
            </a:endParaRPr>
          </a:p>
        </p:txBody>
      </p:sp>
      <p:sp>
        <p:nvSpPr>
          <p:cNvPr id="11" name="Нижний колонтитул 10">
            <a:extLst>
              <a:ext uri="{FF2B5EF4-FFF2-40B4-BE49-F238E27FC236}">
                <a16:creationId xmlns:a16="http://schemas.microsoft.com/office/drawing/2014/main" id="{673C5D05-5317-4410-986D-0EB45742A9FA}"/>
              </a:ext>
            </a:extLst>
          </p:cNvPr>
          <p:cNvSpPr>
            <a:spLocks noGrp="1"/>
          </p:cNvSpPr>
          <p:nvPr>
            <p:ph type="ftr" sz="quarter" idx="11"/>
          </p:nvPr>
        </p:nvSpPr>
        <p:spPr>
          <a:xfrm>
            <a:off x="4145281" y="6377947"/>
            <a:ext cx="3901440" cy="276999"/>
          </a:xfrm>
        </p:spPr>
        <p:txBody>
          <a:bodyPr/>
          <a:lstStyle/>
          <a:p>
            <a:endParaRPr lang="ru-RU" dirty="0">
              <a:solidFill>
                <a:prstClr val="black">
                  <a:tint val="75000"/>
                </a:prstClr>
              </a:solidFill>
            </a:endParaRPr>
          </a:p>
        </p:txBody>
      </p:sp>
      <p:sp>
        <p:nvSpPr>
          <p:cNvPr id="12" name="Номер слайда 11">
            <a:extLst>
              <a:ext uri="{FF2B5EF4-FFF2-40B4-BE49-F238E27FC236}">
                <a16:creationId xmlns:a16="http://schemas.microsoft.com/office/drawing/2014/main" id="{9B8336B5-74EC-4EED-88A6-FF7D2C8A8A45}"/>
              </a:ext>
            </a:extLst>
          </p:cNvPr>
          <p:cNvSpPr>
            <a:spLocks noGrp="1"/>
          </p:cNvSpPr>
          <p:nvPr>
            <p:ph type="sldNum" sz="quarter" idx="12"/>
          </p:nvPr>
        </p:nvSpPr>
        <p:spPr/>
        <p:txBody>
          <a:bodyPr/>
          <a:lstStyle/>
          <a:p>
            <a:fld id="{B6F15528-21DE-4FAA-801E-634DDDAF4B2B}" type="slidenum">
              <a:rPr lang="ru-RU" smtClean="0">
                <a:solidFill>
                  <a:srgbClr val="1F497D"/>
                </a:solidFill>
              </a:rPr>
              <a:pPr/>
              <a:t>‹#›</a:t>
            </a:fld>
            <a:endParaRPr lang="ru-RU" dirty="0">
              <a:solidFill>
                <a:srgbClr val="1F497D"/>
              </a:solidFill>
            </a:endParaRPr>
          </a:p>
        </p:txBody>
      </p:sp>
    </p:spTree>
    <p:extLst>
      <p:ext uri="{BB962C8B-B14F-4D97-AF65-F5344CB8AC3E}">
        <p14:creationId xmlns:p14="http://schemas.microsoft.com/office/powerpoint/2010/main" val="3051238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4145281" y="6377947"/>
            <a:ext cx="3901440" cy="276999"/>
          </a:xfrm>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3" name="Holder 3"/>
          <p:cNvSpPr>
            <a:spLocks noGrp="1"/>
          </p:cNvSpPr>
          <p:nvPr>
            <p:ph type="dt" sz="half" idx="6"/>
          </p:nvPr>
        </p:nvSpPr>
        <p:spPr>
          <a:xfrm>
            <a:off x="609608" y="6377944"/>
            <a:ext cx="2804161" cy="276999"/>
          </a:xfrm>
        </p:spPr>
        <p:txBody>
          <a:bodyPr lIns="0" tIns="0" rIns="0" bIns="0"/>
          <a:lstStyle>
            <a:lvl1pPr algn="l">
              <a:defRPr>
                <a:solidFill>
                  <a:schemeClr val="tx1">
                    <a:tint val="75000"/>
                  </a:schemeClr>
                </a:solidFill>
              </a:defRPr>
            </a:lvl1pPr>
          </a:lstStyle>
          <a:p>
            <a:fld id="{2BAE5F42-5EEE-4E56-9263-4F7EBEC6A750}" type="datetime1">
              <a:rPr lang="ru-RU" smtClean="0">
                <a:solidFill>
                  <a:prstClr val="black">
                    <a:tint val="75000"/>
                  </a:prstClr>
                </a:solidFill>
              </a:rPr>
              <a:pPr/>
              <a:t>20.01.2026</a:t>
            </a:fld>
            <a:endParaRPr lang="en-US" dirty="0">
              <a:solidFill>
                <a:prstClr val="black">
                  <a:tint val="75000"/>
                </a:prstClr>
              </a:solidFill>
            </a:endParaRPr>
          </a:p>
        </p:txBody>
      </p:sp>
      <p:sp>
        <p:nvSpPr>
          <p:cNvPr id="5" name="Holder 5">
            <a:extLst>
              <a:ext uri="{FF2B5EF4-FFF2-40B4-BE49-F238E27FC236}">
                <a16:creationId xmlns:a16="http://schemas.microsoft.com/office/drawing/2014/main" id="{4E065825-85CD-4AFB-994B-2E973E9F02EE}"/>
              </a:ext>
            </a:extLst>
          </p:cNvPr>
          <p:cNvSpPr>
            <a:spLocks noGrp="1"/>
          </p:cNvSpPr>
          <p:nvPr>
            <p:ph type="sldNum" sz="quarter" idx="7"/>
          </p:nvPr>
        </p:nvSpPr>
        <p:spPr>
          <a:xfrm>
            <a:off x="9253574" y="6394480"/>
            <a:ext cx="2804161" cy="358475"/>
          </a:xfrm>
        </p:spPr>
        <p:txBody>
          <a:bodyPr lIns="0" tIns="0" rIns="0" bIns="0"/>
          <a:lstStyle>
            <a:lvl1pPr algn="r">
              <a:defRPr>
                <a:solidFill>
                  <a:schemeClr val="tx2"/>
                </a:solidFill>
              </a:defRPr>
            </a:lvl1pPr>
          </a:lstStyle>
          <a:p>
            <a:fld id="{B6F15528-21DE-4FAA-801E-634DDDAF4B2B}" type="slidenum">
              <a:rPr lang="ru-RU" smtClean="0">
                <a:solidFill>
                  <a:srgbClr val="1F497D"/>
                </a:solidFill>
              </a:rPr>
              <a:pPr/>
              <a:t>‹#›</a:t>
            </a:fld>
            <a:endParaRPr lang="ru-RU" dirty="0">
              <a:solidFill>
                <a:srgbClr val="1F497D"/>
              </a:solidFill>
            </a:endParaRPr>
          </a:p>
        </p:txBody>
      </p:sp>
      <p:sp>
        <p:nvSpPr>
          <p:cNvPr id="6" name="Holder 2">
            <a:extLst>
              <a:ext uri="{FF2B5EF4-FFF2-40B4-BE49-F238E27FC236}">
                <a16:creationId xmlns:a16="http://schemas.microsoft.com/office/drawing/2014/main" id="{E801F513-37A4-4436-BBD3-3D2847934C8A}"/>
              </a:ext>
            </a:extLst>
          </p:cNvPr>
          <p:cNvSpPr>
            <a:spLocks noGrp="1"/>
          </p:cNvSpPr>
          <p:nvPr>
            <p:ph type="title"/>
          </p:nvPr>
        </p:nvSpPr>
        <p:spPr>
          <a:xfrm>
            <a:off x="6267763" y="46977"/>
            <a:ext cx="5789968" cy="358475"/>
          </a:xfrm>
          <a:prstGeom prst="rect">
            <a:avLst/>
          </a:prstGeom>
        </p:spPr>
        <p:txBody>
          <a:bodyPr lIns="0" tIns="0" rIns="0" bIns="0"/>
          <a:lstStyle>
            <a:lvl1pPr algn="r">
              <a:defRPr sz="2329" b="1" i="0">
                <a:solidFill>
                  <a:schemeClr val="tx2"/>
                </a:solidFill>
                <a:latin typeface="Arial"/>
                <a:cs typeface="Arial"/>
              </a:defRPr>
            </a:lvl1pPr>
          </a:lstStyle>
          <a:p>
            <a:endParaRPr dirty="0"/>
          </a:p>
        </p:txBody>
      </p:sp>
      <p:sp>
        <p:nvSpPr>
          <p:cNvPr id="7" name="object 2">
            <a:extLst>
              <a:ext uri="{FF2B5EF4-FFF2-40B4-BE49-F238E27FC236}">
                <a16:creationId xmlns:a16="http://schemas.microsoft.com/office/drawing/2014/main" id="{59F58909-8CF7-4B59-B73D-6D9E4358D6C5}"/>
              </a:ext>
            </a:extLst>
          </p:cNvPr>
          <p:cNvSpPr/>
          <p:nvPr userDrawn="1"/>
        </p:nvSpPr>
        <p:spPr>
          <a:xfrm flipV="1">
            <a:off x="1" y="530120"/>
            <a:ext cx="12192000"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pPr defTabSz="1931504"/>
            <a:endParaRPr sz="3808" dirty="0">
              <a:solidFill>
                <a:prstClr val="black"/>
              </a:solidFill>
            </a:endParaRPr>
          </a:p>
        </p:txBody>
      </p:sp>
    </p:spTree>
    <p:extLst>
      <p:ext uri="{BB962C8B-B14F-4D97-AF65-F5344CB8AC3E}">
        <p14:creationId xmlns:p14="http://schemas.microsoft.com/office/powerpoint/2010/main" val="3341923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64242A03-AAC9-4D7B-8D53-9CE11CE3F4C5}" type="datetime1">
              <a:rPr lang="ru-RU" smtClean="0">
                <a:solidFill>
                  <a:prstClr val="black">
                    <a:tint val="75000"/>
                  </a:prstClr>
                </a:solidFill>
              </a:rPr>
              <a:pPr/>
              <a:t>20.01.2026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8FCED87-AF0E-4FAF-B3C3-980CC6BA7830}" type="slidenum">
              <a:rPr lang="ru-RU" smtClean="0">
                <a:solidFill>
                  <a:srgbClr val="1F497D"/>
                </a:solidFill>
              </a:rPr>
              <a:pPr/>
              <a:t>‹#›</a:t>
            </a:fld>
            <a:endParaRPr lang="ru-RU">
              <a:solidFill>
                <a:srgbClr val="1F497D"/>
              </a:solidFill>
            </a:endParaRPr>
          </a:p>
        </p:txBody>
      </p:sp>
    </p:spTree>
    <p:extLst>
      <p:ext uri="{BB962C8B-B14F-4D97-AF65-F5344CB8AC3E}">
        <p14:creationId xmlns:p14="http://schemas.microsoft.com/office/powerpoint/2010/main" val="2768896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Пустой слайд">
    <p:spTree>
      <p:nvGrpSpPr>
        <p:cNvPr id="1" name=""/>
        <p:cNvGrpSpPr/>
        <p:nvPr/>
      </p:nvGrpSpPr>
      <p:grpSpPr>
        <a:xfrm>
          <a:off x="0" y="0"/>
          <a:ext cx="0" cy="0"/>
          <a:chOff x="0" y="0"/>
          <a:chExt cx="0" cy="0"/>
        </a:xfrm>
      </p:grpSpPr>
      <p:sp>
        <p:nvSpPr>
          <p:cNvPr id="3" name="object 2"/>
          <p:cNvSpPr/>
          <p:nvPr userDrawn="1"/>
        </p:nvSpPr>
        <p:spPr>
          <a:xfrm flipV="1">
            <a:off x="0" y="529167"/>
            <a:ext cx="12192000" cy="374651"/>
          </a:xfrm>
          <a:custGeom>
            <a:avLst/>
            <a:gdLst/>
            <a:ahLst/>
            <a:cxnLst/>
            <a:rect l="l" t="t" r="r" b="b"/>
            <a:pathLst>
              <a:path w="4416425">
                <a:moveTo>
                  <a:pt x="0" y="0"/>
                </a:moveTo>
                <a:lnTo>
                  <a:pt x="4415994" y="0"/>
                </a:lnTo>
              </a:path>
            </a:pathLst>
          </a:custGeom>
          <a:ln w="12700">
            <a:solidFill>
              <a:schemeClr val="bg1">
                <a:lumMod val="85000"/>
              </a:schemeClr>
            </a:solidFill>
          </a:ln>
        </p:spPr>
        <p:txBody>
          <a:bodyPr lIns="0" tIns="0" rIns="0" bIns="0"/>
          <a:lstStyle/>
          <a:p>
            <a:pPr defTabSz="914377">
              <a:defRPr/>
            </a:pPr>
            <a:endParaRPr sz="3867" dirty="0">
              <a:solidFill>
                <a:prstClr val="black"/>
              </a:solidFill>
              <a:latin typeface="Calibri" panose="020F0502020204030204"/>
              <a:cs typeface="+mn-cs"/>
            </a:endParaRPr>
          </a:p>
        </p:txBody>
      </p:sp>
      <p:sp>
        <p:nvSpPr>
          <p:cNvPr id="6" name="Holder 2"/>
          <p:cNvSpPr>
            <a:spLocks noGrp="1"/>
          </p:cNvSpPr>
          <p:nvPr>
            <p:ph type="title"/>
          </p:nvPr>
        </p:nvSpPr>
        <p:spPr>
          <a:xfrm>
            <a:off x="6267763" y="46982"/>
            <a:ext cx="5789968" cy="348813"/>
          </a:xfrm>
          <a:prstGeom prst="rect">
            <a:avLst/>
          </a:prstGeom>
        </p:spPr>
        <p:txBody>
          <a:bodyPr/>
          <a:lstStyle>
            <a:lvl1pPr algn="r">
              <a:defRPr sz="2267" b="1" i="0">
                <a:solidFill>
                  <a:schemeClr val="tx2"/>
                </a:solidFill>
                <a:latin typeface="Arial"/>
                <a:cs typeface="Arial"/>
              </a:defRPr>
            </a:lvl1pPr>
          </a:lstStyle>
          <a:p>
            <a:endParaRPr dirty="0"/>
          </a:p>
        </p:txBody>
      </p:sp>
      <p:sp>
        <p:nvSpPr>
          <p:cNvPr id="4" name="Дата 1"/>
          <p:cNvSpPr>
            <a:spLocks noGrp="1"/>
          </p:cNvSpPr>
          <p:nvPr>
            <p:ph type="dt" sz="half" idx="10"/>
          </p:nvPr>
        </p:nvSpPr>
        <p:spPr>
          <a:xfrm>
            <a:off x="609608" y="6377944"/>
            <a:ext cx="2804161" cy="276999"/>
          </a:xfrm>
        </p:spPr>
        <p:txBody>
          <a:bodyPr/>
          <a:lstStyle>
            <a:lvl1pPr>
              <a:defRPr smtClean="0">
                <a:solidFill>
                  <a:prstClr val="black">
                    <a:tint val="75000"/>
                  </a:prstClr>
                </a:solidFill>
              </a:defRPr>
            </a:lvl1pPr>
          </a:lstStyle>
          <a:p>
            <a:pPr>
              <a:defRPr/>
            </a:pPr>
            <a:fld id="{901CE184-2DBE-4164-A45C-4A6DA0DBACDA}" type="datetime1">
              <a:rPr lang="ru-RU"/>
              <a:pPr>
                <a:defRPr/>
              </a:pPr>
              <a:t>20.01.2026</a:t>
            </a:fld>
            <a:endParaRPr lang="ru-RU" dirty="0"/>
          </a:p>
        </p:txBody>
      </p:sp>
      <p:sp>
        <p:nvSpPr>
          <p:cNvPr id="5" name="Нижний колонтитул 2"/>
          <p:cNvSpPr>
            <a:spLocks noGrp="1"/>
          </p:cNvSpPr>
          <p:nvPr>
            <p:ph type="ftr" sz="quarter" idx="11"/>
          </p:nvPr>
        </p:nvSpPr>
        <p:spPr>
          <a:xfrm>
            <a:off x="4145281" y="6377947"/>
            <a:ext cx="3901440" cy="276999"/>
          </a:xfrm>
        </p:spPr>
        <p:txBody>
          <a:bodyPr/>
          <a:lstStyle>
            <a:lvl1pPr>
              <a:defRPr dirty="0">
                <a:solidFill>
                  <a:prstClr val="black">
                    <a:tint val="75000"/>
                  </a:prstClr>
                </a:solidFill>
              </a:defRPr>
            </a:lvl1pPr>
          </a:lstStyle>
          <a:p>
            <a:pPr>
              <a:defRPr/>
            </a:pPr>
            <a:endParaRPr lang="ru-RU"/>
          </a:p>
        </p:txBody>
      </p:sp>
      <p:sp>
        <p:nvSpPr>
          <p:cNvPr id="7" name="Holder 5"/>
          <p:cNvSpPr>
            <a:spLocks noGrp="1"/>
          </p:cNvSpPr>
          <p:nvPr>
            <p:ph type="sldNum" sz="quarter" idx="12"/>
          </p:nvPr>
        </p:nvSpPr>
        <p:spPr/>
        <p:txBody>
          <a:bodyPr/>
          <a:lstStyle>
            <a:lvl1pPr>
              <a:defRPr>
                <a:solidFill>
                  <a:srgbClr val="44546A"/>
                </a:solidFill>
              </a:defRPr>
            </a:lvl1pPr>
          </a:lstStyle>
          <a:p>
            <a:fld id="{38CFCA32-054F-4808-8772-3A4F7BC9A7E5}" type="slidenum">
              <a:rPr lang="ru-RU" altLang="ru-RU"/>
              <a:pPr/>
              <a:t>‹#›</a:t>
            </a:fld>
            <a:endParaRPr lang="ru-RU" altLang="ru-RU"/>
          </a:p>
        </p:txBody>
      </p:sp>
    </p:spTree>
    <p:extLst>
      <p:ext uri="{BB962C8B-B14F-4D97-AF65-F5344CB8AC3E}">
        <p14:creationId xmlns:p14="http://schemas.microsoft.com/office/powerpoint/2010/main" val="1641496377"/>
      </p:ext>
    </p:extLst>
  </p:cSld>
  <p:clrMapOvr>
    <a:masterClrMapping/>
  </p:clrMapOvr>
  <p:transitio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
        <p:nvSpPr>
          <p:cNvPr id="6" name="Номер слайда 5">
            <a:extLst>
              <a:ext uri="{FF2B5EF4-FFF2-40B4-BE49-F238E27FC236}">
                <a16:creationId xmlns:a16="http://schemas.microsoft.com/office/drawing/2014/main" id="{1E7CE753-BB60-7F10-4945-CFDE60D723CD}"/>
              </a:ext>
            </a:extLst>
          </p:cNvPr>
          <p:cNvSpPr>
            <a:spLocks noGrp="1"/>
          </p:cNvSpPr>
          <p:nvPr>
            <p:ph type="sldNum" sz="quarter" idx="12"/>
          </p:nvPr>
        </p:nvSpPr>
        <p:spPr>
          <a:xfrm>
            <a:off x="9061975" y="6356350"/>
            <a:ext cx="2743200" cy="365125"/>
          </a:xfrm>
        </p:spPr>
        <p:txBody>
          <a:bodyPr/>
          <a:lstStyle/>
          <a:p>
            <a:fld id="{936AE873-A8FB-A345-AD0F-5EB4C9EA72F5}" type="slidenum">
              <a:rPr lang="ru-RU" smtClean="0"/>
              <a:t>‹#›</a:t>
            </a:fld>
            <a:endParaRPr lang="ru-RU" dirty="0"/>
          </a:p>
        </p:txBody>
      </p:sp>
      <p:sp>
        <p:nvSpPr>
          <p:cNvPr id="7" name="TextBox 6">
            <a:extLst>
              <a:ext uri="{FF2B5EF4-FFF2-40B4-BE49-F238E27FC236}">
                <a16:creationId xmlns:a16="http://schemas.microsoft.com/office/drawing/2014/main" id="{9669B705-4D1B-1D02-60B7-06BB33F30776}"/>
              </a:ext>
            </a:extLst>
          </p:cNvPr>
          <p:cNvSpPr txBox="1"/>
          <p:nvPr userDrawn="1"/>
        </p:nvSpPr>
        <p:spPr>
          <a:xfrm>
            <a:off x="5139559" y="4078014"/>
            <a:ext cx="0" cy="0"/>
          </a:xfrm>
          <a:prstGeom prst="rect">
            <a:avLst/>
          </a:prstGeom>
        </p:spPr>
        <p:txBody>
          <a:bodyPr vert="horz" wrap="none" lIns="91440" tIns="45720" rIns="91440" bIns="45720" rtlCol="0">
            <a:normAutofit fontScale="25000" lnSpcReduction="20000"/>
          </a:bodyPr>
          <a:lstStyle/>
          <a:p>
            <a:pPr algn="l"/>
            <a:endParaRPr lang="ru-RU" dirty="0"/>
          </a:p>
        </p:txBody>
      </p:sp>
      <p:pic>
        <p:nvPicPr>
          <p:cNvPr id="3" name="Рисунок 2">
            <a:extLst>
              <a:ext uri="{FF2B5EF4-FFF2-40B4-BE49-F238E27FC236}">
                <a16:creationId xmlns:a16="http://schemas.microsoft.com/office/drawing/2014/main" id="{E7B37A42-4F49-F8D9-90D0-04A5BD60BED3}"/>
              </a:ext>
            </a:extLst>
          </p:cNvPr>
          <p:cNvPicPr>
            <a:picLocks noChangeAspect="1"/>
          </p:cNvPicPr>
          <p:nvPr userDrawn="1"/>
        </p:nvPicPr>
        <p:blipFill>
          <a:blip r:embed="rId2"/>
          <a:stretch>
            <a:fillRect/>
          </a:stretch>
        </p:blipFill>
        <p:spPr>
          <a:xfrm>
            <a:off x="473825" y="86334"/>
            <a:ext cx="1458987" cy="577182"/>
          </a:xfrm>
          <a:prstGeom prst="rect">
            <a:avLst/>
          </a:prstGeom>
        </p:spPr>
      </p:pic>
      <p:sp>
        <p:nvSpPr>
          <p:cNvPr id="4" name="Заголовок 3">
            <a:extLst>
              <a:ext uri="{FF2B5EF4-FFF2-40B4-BE49-F238E27FC236}">
                <a16:creationId xmlns:a16="http://schemas.microsoft.com/office/drawing/2014/main" id="{21C3E5E6-805C-15A6-9F44-58D6FBC1C65C}"/>
              </a:ext>
            </a:extLst>
          </p:cNvPr>
          <p:cNvSpPr>
            <a:spLocks noGrp="1"/>
          </p:cNvSpPr>
          <p:nvPr>
            <p:ph type="title" hasCustomPrompt="1"/>
          </p:nvPr>
        </p:nvSpPr>
        <p:spPr>
          <a:xfrm>
            <a:off x="4022678" y="201177"/>
            <a:ext cx="7776490" cy="430807"/>
          </a:xfrm>
          <a:prstGeom prst="rect">
            <a:avLst/>
          </a:prstGeom>
        </p:spPr>
        <p:txBody>
          <a:bodyPr anchor="ct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r>
              <a:rPr lang="ru-RU" dirty="0"/>
              <a:t>ОБРАЗЕЦ ЗАГОЛОВКА</a:t>
            </a:r>
          </a:p>
        </p:txBody>
      </p:sp>
      <p:cxnSp>
        <p:nvCxnSpPr>
          <p:cNvPr id="5" name="Прямая соединительная линия 4">
            <a:extLst>
              <a:ext uri="{FF2B5EF4-FFF2-40B4-BE49-F238E27FC236}">
                <a16:creationId xmlns:a16="http://schemas.microsoft.com/office/drawing/2014/main" id="{D02088A9-F9CC-3A69-57CD-E6D10C1700F1}"/>
              </a:ext>
            </a:extLst>
          </p:cNvPr>
          <p:cNvCxnSpPr>
            <a:cxnSpLocks/>
          </p:cNvCxnSpPr>
          <p:nvPr userDrawn="1"/>
        </p:nvCxnSpPr>
        <p:spPr>
          <a:xfrm>
            <a:off x="273934" y="784140"/>
            <a:ext cx="11644132" cy="0"/>
          </a:xfrm>
          <a:prstGeom prst="line">
            <a:avLst/>
          </a:prstGeom>
          <a:ln w="9525" cap="rnd">
            <a:solidFill>
              <a:srgbClr val="1F376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7077664"/>
      </p:ext>
    </p:extLst>
  </p:cSld>
  <p:clrMapOvr>
    <a:masterClrMapping/>
  </p:clrMapOvr>
  <p:extLst>
    <p:ext uri="{DCECCB84-F9BA-43D5-87BE-67443E8EF086}">
      <p15:sldGuideLst xmlns:p15="http://schemas.microsoft.com/office/powerpoint/2012/main">
        <p15:guide id="1" orient="horz" pos="4020">
          <p15:clr>
            <a:srgbClr val="FBAE40"/>
          </p15:clr>
        </p15:guide>
        <p15:guide id="2" pos="302">
          <p15:clr>
            <a:srgbClr val="FBAE40"/>
          </p15:clr>
        </p15:guide>
        <p15:guide id="3" pos="7378">
          <p15:clr>
            <a:srgbClr val="FBAE40"/>
          </p15:clr>
        </p15:guide>
        <p15:guide id="4" orient="horz" pos="2160">
          <p15:clr>
            <a:srgbClr val="FBAE40"/>
          </p15:clr>
        </p15:guide>
        <p15:guide id="5" pos="3840">
          <p15:clr>
            <a:srgbClr val="FBAE40"/>
          </p15:clr>
        </p15:guide>
        <p15:guide id="6" orient="horz" pos="57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A7411D16-0A07-4BFA-8866-755C26E24506}"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24006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C644D52-507E-4EAF-8F37-CE2B5847E811}" type="datetime1">
              <a:rPr lang="ru-RU" smtClean="0"/>
              <a:t>20.01.2026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15715391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6906C0B-D024-48E8-8F82-AF2A32981522}"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10956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EB92BD7-1B49-46E9-880E-39A5ACFAC609}"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27793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61C0F975-1988-48C3-9A45-F7116404C587}" type="datetime1">
              <a:rPr lang="en-US" smtClean="0">
                <a:solidFill>
                  <a:prstClr val="black">
                    <a:tint val="75000"/>
                  </a:prstClr>
                </a:solidFill>
              </a:rPr>
              <a:pPr/>
              <a:t>1/20/2026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9357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20C8CA4-A16B-4606-A1E6-CB8E9378F994}" type="datetime1">
              <a:rPr lang="en-US" smtClean="0">
                <a:solidFill>
                  <a:prstClr val="black">
                    <a:tint val="75000"/>
                  </a:prstClr>
                </a:solidFill>
              </a:rPr>
              <a:pPr/>
              <a:t>1/20/2026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83955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47FE3588-9E40-46FE-BD85-40F0863B3976}" type="datetime1">
              <a:rPr lang="en-US" smtClean="0">
                <a:solidFill>
                  <a:prstClr val="black">
                    <a:tint val="75000"/>
                  </a:prstClr>
                </a:solidFill>
              </a:rPr>
              <a:pPr/>
              <a:t>1/20/2026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068554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1A82B8-2D9E-45B7-8325-BA6B56F79E9D}" type="datetime1">
              <a:rPr lang="en-US" smtClean="0">
                <a:solidFill>
                  <a:prstClr val="black">
                    <a:tint val="75000"/>
                  </a:prstClr>
                </a:solidFill>
              </a:rPr>
              <a:pPr/>
              <a:t>1/20/2026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547269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8E30A812-967B-441E-A692-AEE7A5517B71}" type="datetime1">
              <a:rPr lang="en-US" smtClean="0">
                <a:solidFill>
                  <a:prstClr val="black">
                    <a:tint val="75000"/>
                  </a:prstClr>
                </a:solidFill>
              </a:rPr>
              <a:pPr/>
              <a:t>1/20/2026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7770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45993758-BE41-424D-B262-48E033EA6D80}" type="datetime1">
              <a:rPr lang="en-US" smtClean="0">
                <a:solidFill>
                  <a:prstClr val="black">
                    <a:tint val="75000"/>
                  </a:prstClr>
                </a:solidFill>
              </a:rPr>
              <a:pPr/>
              <a:t>1/20/2026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58582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BD8BB2A-1ADC-48B7-B6C7-34F2B636A81F}"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98787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8AC4DCD-B0C3-4DF2-98D5-EA957A533A81}"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83804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A6F5BDD3-CE5A-4D65-AAA5-4DBCCC68DDF9}" type="datetime1">
              <a:rPr lang="ru-RU" smtClean="0"/>
              <a:t>20.01.2026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911845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87F9C84-DE90-4427-A4A1-3D8F6F7E2D6D}" type="datetime1">
              <a:rPr lang="en-US" smtClean="0">
                <a:solidFill>
                  <a:prstClr val="black">
                    <a:tint val="75000"/>
                  </a:prstClr>
                </a:solidFill>
              </a:rPr>
              <a:pPr/>
              <a:t>1/20/2026</a:t>
            </a:fld>
            <a:endParaRPr lang="en-US" dirty="0">
              <a:solidFill>
                <a:prstClr val="black">
                  <a:tint val="75000"/>
                </a:prstClr>
              </a:solidFill>
            </a:endParaRPr>
          </a:p>
        </p:txBody>
      </p:sp>
      <p:sp>
        <p:nvSpPr>
          <p:cNvPr id="5" name="Holder 5">
            <a:extLst>
              <a:ext uri="{FF2B5EF4-FFF2-40B4-BE49-F238E27FC236}">
                <a16:creationId xmlns:a16="http://schemas.microsoft.com/office/drawing/2014/main" id="{4E065825-85CD-4AFB-994B-2E973E9F02EE}"/>
              </a:ext>
            </a:extLst>
          </p:cNvPr>
          <p:cNvSpPr>
            <a:spLocks noGrp="1"/>
          </p:cNvSpPr>
          <p:nvPr>
            <p:ph type="sldNum" sz="quarter" idx="7"/>
          </p:nvPr>
        </p:nvSpPr>
        <p:spPr>
          <a:xfrm>
            <a:off x="9253569" y="6394480"/>
            <a:ext cx="2804161" cy="358445"/>
          </a:xfrm>
        </p:spPr>
        <p:txBody>
          <a:bodyPr lIns="0" tIns="0" rIns="0" bIns="0"/>
          <a:lstStyle>
            <a:lvl1pPr algn="r">
              <a:defRPr>
                <a:solidFill>
                  <a:schemeClr val="tx2"/>
                </a:solidFill>
              </a:defRPr>
            </a:lvl1pPr>
          </a:lstStyle>
          <a:p>
            <a:fld id="{B6F15528-21DE-4FAA-801E-634DDDAF4B2B}" type="slidenum">
              <a:rPr lang="ru-RU" smtClean="0">
                <a:solidFill>
                  <a:srgbClr val="44546A"/>
                </a:solidFill>
              </a:rPr>
              <a:pPr/>
              <a:t>‹#›</a:t>
            </a:fld>
            <a:endParaRPr lang="ru-RU" dirty="0">
              <a:solidFill>
                <a:srgbClr val="44546A"/>
              </a:solidFill>
            </a:endParaRPr>
          </a:p>
        </p:txBody>
      </p:sp>
      <p:sp>
        <p:nvSpPr>
          <p:cNvPr id="6" name="Holder 2">
            <a:extLst>
              <a:ext uri="{FF2B5EF4-FFF2-40B4-BE49-F238E27FC236}">
                <a16:creationId xmlns:a16="http://schemas.microsoft.com/office/drawing/2014/main" id="{E801F513-37A4-4436-BBD3-3D2847934C8A}"/>
              </a:ext>
            </a:extLst>
          </p:cNvPr>
          <p:cNvSpPr>
            <a:spLocks noGrp="1"/>
          </p:cNvSpPr>
          <p:nvPr>
            <p:ph type="title"/>
          </p:nvPr>
        </p:nvSpPr>
        <p:spPr>
          <a:xfrm>
            <a:off x="6267763" y="46977"/>
            <a:ext cx="5789968" cy="358445"/>
          </a:xfrm>
          <a:prstGeom prst="rect">
            <a:avLst/>
          </a:prstGeom>
        </p:spPr>
        <p:txBody>
          <a:bodyPr lIns="0" tIns="0" rIns="0" bIns="0"/>
          <a:lstStyle>
            <a:lvl1pPr algn="r">
              <a:defRPr sz="2329" b="1" i="0">
                <a:solidFill>
                  <a:schemeClr val="tx2"/>
                </a:solidFill>
                <a:latin typeface="Arial"/>
                <a:cs typeface="Arial"/>
              </a:defRPr>
            </a:lvl1pPr>
          </a:lstStyle>
          <a:p>
            <a:endParaRPr dirty="0"/>
          </a:p>
        </p:txBody>
      </p:sp>
      <p:sp>
        <p:nvSpPr>
          <p:cNvPr id="7" name="object 2">
            <a:extLst>
              <a:ext uri="{FF2B5EF4-FFF2-40B4-BE49-F238E27FC236}">
                <a16:creationId xmlns:a16="http://schemas.microsoft.com/office/drawing/2014/main" id="{59F58909-8CF7-4B59-B73D-6D9E4358D6C5}"/>
              </a:ext>
            </a:extLst>
          </p:cNvPr>
          <p:cNvSpPr/>
          <p:nvPr userDrawn="1"/>
        </p:nvSpPr>
        <p:spPr>
          <a:xfrm flipV="1">
            <a:off x="1" y="530119"/>
            <a:ext cx="12192000"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08" dirty="0">
              <a:solidFill>
                <a:prstClr val="black"/>
              </a:solidFill>
            </a:endParaRPr>
          </a:p>
        </p:txBody>
      </p:sp>
    </p:spTree>
    <p:extLst>
      <p:ext uri="{BB962C8B-B14F-4D97-AF65-F5344CB8AC3E}">
        <p14:creationId xmlns:p14="http://schemas.microsoft.com/office/powerpoint/2010/main" val="2326417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6_Пустой слайд">
    <p:spTree>
      <p:nvGrpSpPr>
        <p:cNvPr id="1" name=""/>
        <p:cNvGrpSpPr/>
        <p:nvPr/>
      </p:nvGrpSpPr>
      <p:grpSpPr>
        <a:xfrm>
          <a:off x="0" y="0"/>
          <a:ext cx="0" cy="0"/>
          <a:chOff x="0" y="0"/>
          <a:chExt cx="0" cy="0"/>
        </a:xfrm>
      </p:grpSpPr>
      <p:cxnSp>
        <p:nvCxnSpPr>
          <p:cNvPr id="3" name="Прямая соединительная линия 2"/>
          <p:cNvCxnSpPr>
            <a:cxnSpLocks/>
          </p:cNvCxnSpPr>
          <p:nvPr userDrawn="1"/>
        </p:nvCxnSpPr>
        <p:spPr>
          <a:xfrm>
            <a:off x="90488" y="990600"/>
            <a:ext cx="12012612"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Заголовок 30"/>
          <p:cNvSpPr>
            <a:spLocks noGrp="1"/>
          </p:cNvSpPr>
          <p:nvPr>
            <p:ph type="title"/>
          </p:nvPr>
        </p:nvSpPr>
        <p:spPr>
          <a:xfrm>
            <a:off x="3102000" y="90000"/>
            <a:ext cx="9000000" cy="900000"/>
          </a:xfrm>
          <a:prstGeom prst="rect">
            <a:avLst/>
          </a:prstGeom>
        </p:spPr>
        <p:txBody>
          <a:bodyPr lIns="0" tIns="0" rIns="0" bIns="0" anchor="ctr"/>
          <a:lstStyle>
            <a:lvl1pPr algn="r">
              <a:defRPr sz="2200"/>
            </a:lvl1pPr>
          </a:lstStyle>
          <a:p>
            <a:r>
              <a:rPr lang="ru-RU"/>
              <a:t>Образец заголовка</a:t>
            </a:r>
            <a:endParaRPr lang="ru-RU" dirty="0"/>
          </a:p>
        </p:txBody>
      </p:sp>
      <p:sp>
        <p:nvSpPr>
          <p:cNvPr id="4" name="Нижний колонтитул 2"/>
          <p:cNvSpPr>
            <a:spLocks noGrp="1"/>
          </p:cNvSpPr>
          <p:nvPr>
            <p:ph type="ftr" sz="quarter" idx="10"/>
          </p:nvPr>
        </p:nvSpPr>
        <p:spPr>
          <a:xfrm>
            <a:off x="2495550" y="6408739"/>
            <a:ext cx="7200900" cy="358775"/>
          </a:xfrm>
          <a:prstGeom prst="rect">
            <a:avLst/>
          </a:prstGeom>
        </p:spPr>
        <p:txBody>
          <a:bodyPr lIns="0" tIns="0" rIns="0" bIns="0" anchor="b"/>
          <a:lstStyle>
            <a:lvl1pPr algn="ctr" eaLnBrk="1" fontAlgn="auto" hangingPunct="1">
              <a:spcBef>
                <a:spcPts val="0"/>
              </a:spcBef>
              <a:spcAft>
                <a:spcPts val="0"/>
              </a:spcAft>
              <a:defRPr sz="1400">
                <a:solidFill>
                  <a:prstClr val="black">
                    <a:lumMod val="50000"/>
                    <a:lumOff val="50000"/>
                  </a:prstClr>
                </a:solidFill>
                <a:latin typeface="+mj-lt"/>
                <a:cs typeface="Arial" panose="020B0604020202020204" pitchFamily="34" charset="0"/>
              </a:defRPr>
            </a:lvl1pPr>
          </a:lstStyle>
          <a:p>
            <a:pPr>
              <a:defRPr/>
            </a:pPr>
            <a:endParaRPr lang="ru-RU"/>
          </a:p>
        </p:txBody>
      </p:sp>
      <p:sp>
        <p:nvSpPr>
          <p:cNvPr id="5" name="Номер слайда 3"/>
          <p:cNvSpPr>
            <a:spLocks noGrp="1"/>
          </p:cNvSpPr>
          <p:nvPr>
            <p:ph type="sldNum" sz="quarter" idx="11"/>
          </p:nvPr>
        </p:nvSpPr>
        <p:spPr>
          <a:xfrm>
            <a:off x="11742738" y="6552070"/>
            <a:ext cx="360362" cy="215444"/>
          </a:xfrm>
          <a:prstGeom prst="rect">
            <a:avLst/>
          </a:prstGeom>
        </p:spPr>
        <p:txBody>
          <a:bodyPr vert="horz" wrap="square" lIns="0" tIns="0" rIns="0" bIns="0" numCol="1" anchor="b" anchorCtr="0" compatLnSpc="1">
            <a:prstTxWarp prst="textNoShape">
              <a:avLst/>
            </a:prstTxWarp>
          </a:bodyPr>
          <a:lstStyle>
            <a:lvl1pPr algn="r" eaLnBrk="1" hangingPunct="1">
              <a:defRPr sz="1400">
                <a:solidFill>
                  <a:srgbClr val="7F7F7F"/>
                </a:solidFill>
                <a:latin typeface="Arial" charset="0"/>
                <a:cs typeface="Arial" charset="0"/>
              </a:defRPr>
            </a:lvl1pPr>
          </a:lstStyle>
          <a:p>
            <a:pPr>
              <a:defRPr/>
            </a:pPr>
            <a:fld id="{6DCFD259-276A-48CF-AAAF-66CD61FCC4F6}" type="slidenum">
              <a:rPr lang="ru-RU" altLang="ru-RU"/>
              <a:pPr>
                <a:defRPr/>
              </a:pPr>
              <a:t>‹#›</a:t>
            </a:fld>
            <a:endParaRPr lang="ru-RU" altLang="ru-RU"/>
          </a:p>
        </p:txBody>
      </p:sp>
    </p:spTree>
    <p:extLst>
      <p:ext uri="{BB962C8B-B14F-4D97-AF65-F5344CB8AC3E}">
        <p14:creationId xmlns:p14="http://schemas.microsoft.com/office/powerpoint/2010/main" val="160864461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609625" y="6377969"/>
            <a:ext cx="2804161" cy="574516"/>
          </a:xfrm>
          <a:prstGeom prst="rect">
            <a:avLst/>
          </a:prstGeom>
        </p:spPr>
        <p:txBody>
          <a:bodyPr/>
          <a:lstStyle/>
          <a:p>
            <a:fld id="{AA9C3317-DF4B-4C06-94F4-A41BDEBC9B07}" type="datetime1">
              <a:rPr lang="en-US" smtClean="0">
                <a:solidFill>
                  <a:prstClr val="black">
                    <a:tint val="75000"/>
                  </a:prstClr>
                </a:solidFill>
              </a:rPr>
              <a:pPr/>
              <a:t>1/20/2026</a:t>
            </a:fld>
            <a:endParaRPr lang="ru-RU" dirty="0">
              <a:solidFill>
                <a:prstClr val="black">
                  <a:tint val="75000"/>
                </a:prstClr>
              </a:solidFill>
            </a:endParaRPr>
          </a:p>
        </p:txBody>
      </p:sp>
      <p:sp>
        <p:nvSpPr>
          <p:cNvPr id="3" name="Нижний колонтитул 2"/>
          <p:cNvSpPr>
            <a:spLocks noGrp="1"/>
          </p:cNvSpPr>
          <p:nvPr>
            <p:ph type="ftr" sz="quarter" idx="11"/>
          </p:nvPr>
        </p:nvSpPr>
        <p:spPr>
          <a:xfrm>
            <a:off x="4145281" y="6377971"/>
            <a:ext cx="3901440" cy="574516"/>
          </a:xfrm>
          <a:prstGeom prst="rect">
            <a:avLst/>
          </a:prstGeom>
        </p:spPr>
        <p:txBody>
          <a:bodyPr/>
          <a:lstStyle/>
          <a:p>
            <a:endParaRPr lang="ru-RU" dirty="0">
              <a:solidFill>
                <a:prstClr val="black">
                  <a:tint val="75000"/>
                </a:prstClr>
              </a:solidFill>
            </a:endParaRPr>
          </a:p>
        </p:txBody>
      </p:sp>
      <p:sp>
        <p:nvSpPr>
          <p:cNvPr id="5" name="Holder 5">
            <a:extLst>
              <a:ext uri="{FF2B5EF4-FFF2-40B4-BE49-F238E27FC236}">
                <a16:creationId xmlns:a16="http://schemas.microsoft.com/office/drawing/2014/main" id="{2C64C0D2-3B01-4D89-AC3D-D015BF578CA3}"/>
              </a:ext>
            </a:extLst>
          </p:cNvPr>
          <p:cNvSpPr>
            <a:spLocks noGrp="1"/>
          </p:cNvSpPr>
          <p:nvPr>
            <p:ph type="sldNum" sz="quarter" idx="7"/>
          </p:nvPr>
        </p:nvSpPr>
        <p:spPr>
          <a:xfrm>
            <a:off x="9253594" y="6394481"/>
            <a:ext cx="2804161" cy="348813"/>
          </a:xfrm>
        </p:spPr>
        <p:txBody>
          <a:bodyPr lIns="0" tIns="0" rIns="0" bIns="0"/>
          <a:lstStyle>
            <a:lvl1pPr algn="r">
              <a:defRPr>
                <a:solidFill>
                  <a:schemeClr val="tx2"/>
                </a:solidFill>
              </a:defRPr>
            </a:lvl1pPr>
          </a:lstStyle>
          <a:p>
            <a:fld id="{B6F15528-21DE-4FAA-801E-634DDDAF4B2B}" type="slidenum">
              <a:rPr lang="ru-RU" smtClean="0">
                <a:solidFill>
                  <a:srgbClr val="44546A"/>
                </a:solidFill>
              </a:rPr>
              <a:pPr/>
              <a:t>‹#›</a:t>
            </a:fld>
            <a:endParaRPr lang="ru-RU" dirty="0">
              <a:solidFill>
                <a:srgbClr val="44546A"/>
              </a:solidFill>
            </a:endParaRPr>
          </a:p>
        </p:txBody>
      </p:sp>
      <p:sp>
        <p:nvSpPr>
          <p:cNvPr id="6" name="Holder 2">
            <a:extLst>
              <a:ext uri="{FF2B5EF4-FFF2-40B4-BE49-F238E27FC236}">
                <a16:creationId xmlns:a16="http://schemas.microsoft.com/office/drawing/2014/main" id="{ACA70A9C-BB1B-495B-A91D-4FFE807FDF62}"/>
              </a:ext>
            </a:extLst>
          </p:cNvPr>
          <p:cNvSpPr>
            <a:spLocks noGrp="1"/>
          </p:cNvSpPr>
          <p:nvPr>
            <p:ph type="title"/>
          </p:nvPr>
        </p:nvSpPr>
        <p:spPr>
          <a:xfrm>
            <a:off x="6267763" y="46981"/>
            <a:ext cx="5789968" cy="348813"/>
          </a:xfrm>
          <a:prstGeom prst="rect">
            <a:avLst/>
          </a:prstGeom>
        </p:spPr>
        <p:txBody>
          <a:bodyPr lIns="0" tIns="0" rIns="0" bIns="0"/>
          <a:lstStyle>
            <a:lvl1pPr algn="r">
              <a:defRPr sz="2267" b="1" i="0">
                <a:solidFill>
                  <a:schemeClr val="tx2"/>
                </a:solidFill>
                <a:latin typeface="Arial"/>
                <a:cs typeface="Arial"/>
              </a:defRPr>
            </a:lvl1pPr>
          </a:lstStyle>
          <a:p>
            <a:endParaRPr dirty="0"/>
          </a:p>
        </p:txBody>
      </p:sp>
      <p:sp>
        <p:nvSpPr>
          <p:cNvPr id="7" name="object 2">
            <a:extLst>
              <a:ext uri="{FF2B5EF4-FFF2-40B4-BE49-F238E27FC236}">
                <a16:creationId xmlns:a16="http://schemas.microsoft.com/office/drawing/2014/main" id="{D1FFA894-E666-4AAB-90B4-A00984BD322C}"/>
              </a:ext>
            </a:extLst>
          </p:cNvPr>
          <p:cNvSpPr/>
          <p:nvPr userDrawn="1"/>
        </p:nvSpPr>
        <p:spPr>
          <a:xfrm flipV="1">
            <a:off x="1" y="530121"/>
            <a:ext cx="12192000"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67" dirty="0">
              <a:solidFill>
                <a:prstClr val="black"/>
              </a:solidFill>
            </a:endParaRPr>
          </a:p>
        </p:txBody>
      </p:sp>
    </p:spTree>
    <p:extLst>
      <p:ext uri="{BB962C8B-B14F-4D97-AF65-F5344CB8AC3E}">
        <p14:creationId xmlns:p14="http://schemas.microsoft.com/office/powerpoint/2010/main" val="2819833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Пустой слайд">
    <p:spTree>
      <p:nvGrpSpPr>
        <p:cNvPr id="1" name=""/>
        <p:cNvGrpSpPr/>
        <p:nvPr/>
      </p:nvGrpSpPr>
      <p:grpSpPr>
        <a:xfrm>
          <a:off x="0" y="0"/>
          <a:ext cx="0" cy="0"/>
          <a:chOff x="0" y="0"/>
          <a:chExt cx="0" cy="0"/>
        </a:xfrm>
      </p:grpSpPr>
      <p:sp>
        <p:nvSpPr>
          <p:cNvPr id="3" name="object 2"/>
          <p:cNvSpPr/>
          <p:nvPr userDrawn="1"/>
        </p:nvSpPr>
        <p:spPr>
          <a:xfrm flipV="1">
            <a:off x="0" y="529167"/>
            <a:ext cx="12192000" cy="374651"/>
          </a:xfrm>
          <a:custGeom>
            <a:avLst/>
            <a:gdLst/>
            <a:ahLst/>
            <a:cxnLst/>
            <a:rect l="l" t="t" r="r" b="b"/>
            <a:pathLst>
              <a:path w="4416425">
                <a:moveTo>
                  <a:pt x="0" y="0"/>
                </a:moveTo>
                <a:lnTo>
                  <a:pt x="4415994" y="0"/>
                </a:lnTo>
              </a:path>
            </a:pathLst>
          </a:custGeom>
          <a:ln w="12700">
            <a:solidFill>
              <a:schemeClr val="bg1">
                <a:lumMod val="85000"/>
              </a:schemeClr>
            </a:solidFill>
          </a:ln>
        </p:spPr>
        <p:txBody>
          <a:bodyPr lIns="0" tIns="0" rIns="0" bIns="0"/>
          <a:lstStyle/>
          <a:p>
            <a:pPr defTabSz="1932384">
              <a:defRPr/>
            </a:pPr>
            <a:endParaRPr sz="3800" dirty="0">
              <a:solidFill>
                <a:prstClr val="black"/>
              </a:solidFill>
            </a:endParaRPr>
          </a:p>
        </p:txBody>
      </p:sp>
      <p:sp>
        <p:nvSpPr>
          <p:cNvPr id="6" name="Holder 2"/>
          <p:cNvSpPr>
            <a:spLocks noGrp="1"/>
          </p:cNvSpPr>
          <p:nvPr>
            <p:ph type="title"/>
          </p:nvPr>
        </p:nvSpPr>
        <p:spPr>
          <a:xfrm>
            <a:off x="6267763" y="46977"/>
            <a:ext cx="5789968" cy="358445"/>
          </a:xfrm>
          <a:prstGeom prst="rect">
            <a:avLst/>
          </a:prstGeom>
        </p:spPr>
        <p:txBody>
          <a:bodyPr/>
          <a:lstStyle>
            <a:lvl1pPr algn="r">
              <a:defRPr sz="2300" b="1" i="0">
                <a:solidFill>
                  <a:schemeClr val="tx2"/>
                </a:solidFill>
                <a:latin typeface="Arial"/>
                <a:cs typeface="Arial"/>
              </a:defRPr>
            </a:lvl1pPr>
          </a:lstStyle>
          <a:p>
            <a:endParaRPr dirty="0"/>
          </a:p>
        </p:txBody>
      </p:sp>
      <p:sp>
        <p:nvSpPr>
          <p:cNvPr id="4" name="Дата 1"/>
          <p:cNvSpPr>
            <a:spLocks noGrp="1"/>
          </p:cNvSpPr>
          <p:nvPr>
            <p:ph type="dt" sz="half" idx="10"/>
          </p:nvPr>
        </p:nvSpPr>
        <p:spPr/>
        <p:txBody>
          <a:bodyPr/>
          <a:lstStyle>
            <a:lvl1pPr>
              <a:defRPr/>
            </a:lvl1pPr>
          </a:lstStyle>
          <a:p>
            <a:pPr>
              <a:defRPr/>
            </a:pPr>
            <a:fld id="{A4676B8E-12C6-48B0-B7BA-ECEDCEC8D199}" type="datetime1">
              <a:rPr lang="en-US">
                <a:solidFill>
                  <a:prstClr val="black">
                    <a:tint val="75000"/>
                  </a:prstClr>
                </a:solidFill>
              </a:rPr>
              <a:pPr>
                <a:defRPr/>
              </a:pPr>
              <a:t>1/20/2026</a:t>
            </a:fld>
            <a:endParaRPr lang="ru-RU">
              <a:solidFill>
                <a:prstClr val="black">
                  <a:tint val="75000"/>
                </a:prstClr>
              </a:solidFill>
            </a:endParaRPr>
          </a:p>
        </p:txBody>
      </p:sp>
      <p:sp>
        <p:nvSpPr>
          <p:cNvPr id="5" name="Нижний колонтитул 2"/>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Holder 5"/>
          <p:cNvSpPr>
            <a:spLocks noGrp="1"/>
          </p:cNvSpPr>
          <p:nvPr>
            <p:ph type="sldNum" sz="quarter" idx="12"/>
          </p:nvPr>
        </p:nvSpPr>
        <p:spPr/>
        <p:txBody>
          <a:bodyPr/>
          <a:lstStyle>
            <a:lvl1pPr algn="r">
              <a:defRPr>
                <a:solidFill>
                  <a:schemeClr val="tx2"/>
                </a:solidFill>
              </a:defRPr>
            </a:lvl1pPr>
          </a:lstStyle>
          <a:p>
            <a:pPr>
              <a:defRPr/>
            </a:pPr>
            <a:fld id="{C6A08883-8662-48F3-A02B-8FC46F1AB7DD}" type="slidenum">
              <a:rPr lang="ru-RU">
                <a:solidFill>
                  <a:srgbClr val="44546A"/>
                </a:solidFill>
              </a:rPr>
              <a:pPr>
                <a:defRPr/>
              </a:pPr>
              <a:t>‹#›</a:t>
            </a:fld>
            <a:endParaRPr lang="ru-RU">
              <a:solidFill>
                <a:srgbClr val="44546A"/>
              </a:solidFill>
            </a:endParaRPr>
          </a:p>
        </p:txBody>
      </p:sp>
    </p:spTree>
    <p:extLst>
      <p:ext uri="{BB962C8B-B14F-4D97-AF65-F5344CB8AC3E}">
        <p14:creationId xmlns:p14="http://schemas.microsoft.com/office/powerpoint/2010/main" val="2676937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47F1E6B-67F1-4A2F-9566-0308BEC7257B}" type="datetime1">
              <a:rPr lang="ru-RU" smtClean="0"/>
              <a:t>20.01.2026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4002067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4979C93-7D34-443F-BEBC-ED9CB80F3EE9}" type="datetime1">
              <a:rPr lang="ru-RU" smtClean="0"/>
              <a:t>20.01.2026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3322750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3D84C5C-CC1B-478D-A924-1F50289CD3EF}" type="datetime1">
              <a:rPr lang="ru-RU" smtClean="0"/>
              <a:t>20.01.2026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4239368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F28F00C-8D33-494D-AC15-76C0BB17C656}" type="datetime1">
              <a:rPr lang="ru-RU" smtClean="0"/>
              <a:t>20.01.2026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2548600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6D6BA763-801D-4513-9ED4-D58B829989DF}" type="datetime1">
              <a:rPr lang="ru-RU" smtClean="0"/>
              <a:t>20.01.2026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711556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937EC8DF-6E53-440A-8212-C9E023571140}" type="datetime1">
              <a:rPr lang="ru-RU" smtClean="0"/>
              <a:t>20.01.2026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6586C1-5B06-481C-A682-D3663416DAFD}" type="slidenum">
              <a:rPr lang="ru-RU" smtClean="0"/>
              <a:t>‹#›</a:t>
            </a:fld>
            <a:endParaRPr lang="ru-RU"/>
          </a:p>
        </p:txBody>
      </p:sp>
    </p:spTree>
    <p:extLst>
      <p:ext uri="{BB962C8B-B14F-4D97-AF65-F5344CB8AC3E}">
        <p14:creationId xmlns:p14="http://schemas.microsoft.com/office/powerpoint/2010/main" val="3108162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2.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A92BF4-F62C-49BA-B360-CDA6572862AD}" type="datetime1">
              <a:rPr lang="ru-RU" smtClean="0"/>
              <a:t>20.01.2026</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6586C1-5B06-481C-A682-D3663416DAFD}" type="slidenum">
              <a:rPr lang="ru-RU" smtClean="0"/>
              <a:t>‹#›</a:t>
            </a:fld>
            <a:endParaRPr lang="ru-RU"/>
          </a:p>
        </p:txBody>
      </p:sp>
    </p:spTree>
    <p:extLst>
      <p:ext uri="{BB962C8B-B14F-4D97-AF65-F5344CB8AC3E}">
        <p14:creationId xmlns:p14="http://schemas.microsoft.com/office/powerpoint/2010/main" val="3659476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66984" y="3233855"/>
            <a:ext cx="8016320" cy="184666"/>
          </a:xfrm>
          <a:prstGeom prst="rect">
            <a:avLst/>
          </a:prstGeom>
        </p:spPr>
        <p:txBody>
          <a:bodyPr wrap="square" lIns="0" tIns="0" rIns="0" bIns="0">
            <a:spAutoFit/>
          </a:bodyPr>
          <a:lstStyle>
            <a:lvl1pPr>
              <a:defRPr sz="1200" b="1" i="0">
                <a:solidFill>
                  <a:srgbClr val="003B5A"/>
                </a:solidFill>
                <a:latin typeface="Arial"/>
                <a:cs typeface="Arial"/>
              </a:defRPr>
            </a:lvl1pPr>
          </a:lstStyle>
          <a:p>
            <a:endParaRPr dirty="0"/>
          </a:p>
        </p:txBody>
      </p:sp>
      <p:sp>
        <p:nvSpPr>
          <p:cNvPr id="3" name="Holder 3"/>
          <p:cNvSpPr>
            <a:spLocks noGrp="1"/>
          </p:cNvSpPr>
          <p:nvPr>
            <p:ph type="body" idx="1"/>
          </p:nvPr>
        </p:nvSpPr>
        <p:spPr>
          <a:xfrm>
            <a:off x="609605" y="4912543"/>
            <a:ext cx="5647441" cy="276999"/>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4145281" y="6377947"/>
            <a:ext cx="3901440" cy="584904"/>
          </a:xfrm>
          <a:prstGeom prst="rect">
            <a:avLst/>
          </a:prstGeom>
        </p:spPr>
        <p:txBody>
          <a:bodyPr wrap="square" lIns="0" tIns="0" rIns="0" bIns="0">
            <a:spAutoFit/>
          </a:bodyPr>
          <a:lstStyle>
            <a:lvl1pPr algn="ctr">
              <a:defRPr>
                <a:solidFill>
                  <a:schemeClr val="tx1">
                    <a:tint val="75000"/>
                  </a:schemeClr>
                </a:solidFill>
              </a:defRPr>
            </a:lvl1pPr>
          </a:lstStyle>
          <a:p>
            <a:pPr defTabSz="1931504"/>
            <a:endParaRPr lang="ru-RU" sz="3801" dirty="0">
              <a:solidFill>
                <a:prstClr val="black">
                  <a:tint val="75000"/>
                </a:prstClr>
              </a:solidFill>
            </a:endParaRPr>
          </a:p>
        </p:txBody>
      </p:sp>
      <p:sp>
        <p:nvSpPr>
          <p:cNvPr id="5" name="Holder 5"/>
          <p:cNvSpPr>
            <a:spLocks noGrp="1"/>
          </p:cNvSpPr>
          <p:nvPr>
            <p:ph type="dt" sz="half" idx="6"/>
          </p:nvPr>
        </p:nvSpPr>
        <p:spPr>
          <a:xfrm>
            <a:off x="609608" y="6377944"/>
            <a:ext cx="2804161" cy="584904"/>
          </a:xfrm>
          <a:prstGeom prst="rect">
            <a:avLst/>
          </a:prstGeom>
        </p:spPr>
        <p:txBody>
          <a:bodyPr wrap="square" lIns="0" tIns="0" rIns="0" bIns="0">
            <a:spAutoFit/>
          </a:bodyPr>
          <a:lstStyle>
            <a:lvl1pPr algn="l">
              <a:defRPr>
                <a:solidFill>
                  <a:schemeClr val="tx1">
                    <a:tint val="75000"/>
                  </a:schemeClr>
                </a:solidFill>
              </a:defRPr>
            </a:lvl1pPr>
          </a:lstStyle>
          <a:p>
            <a:pPr defTabSz="1931504"/>
            <a:fld id="{40FAEA64-6C47-49B7-A339-9E92BC34DC71}" type="datetime1">
              <a:rPr lang="ru-RU" sz="3801" smtClean="0">
                <a:solidFill>
                  <a:prstClr val="black">
                    <a:tint val="75000"/>
                  </a:prstClr>
                </a:solidFill>
              </a:rPr>
              <a:pPr defTabSz="1931504"/>
              <a:t>20.01.2026</a:t>
            </a:fld>
            <a:endParaRPr lang="en-US" sz="3801" dirty="0">
              <a:solidFill>
                <a:prstClr val="black">
                  <a:tint val="75000"/>
                </a:prstClr>
              </a:solidFill>
            </a:endParaRPr>
          </a:p>
        </p:txBody>
      </p:sp>
      <p:sp>
        <p:nvSpPr>
          <p:cNvPr id="6" name="Holder 6"/>
          <p:cNvSpPr>
            <a:spLocks noGrp="1"/>
          </p:cNvSpPr>
          <p:nvPr>
            <p:ph type="sldNum" sz="quarter" idx="7"/>
          </p:nvPr>
        </p:nvSpPr>
        <p:spPr>
          <a:xfrm>
            <a:off x="9253574" y="6394481"/>
            <a:ext cx="2804161" cy="358431"/>
          </a:xfrm>
          <a:prstGeom prst="rect">
            <a:avLst/>
          </a:prstGeom>
        </p:spPr>
        <p:txBody>
          <a:bodyPr wrap="square" lIns="0" tIns="0" rIns="0" bIns="0">
            <a:spAutoFit/>
          </a:bodyPr>
          <a:lstStyle>
            <a:lvl1pPr algn="r">
              <a:defRPr sz="2329" b="1">
                <a:solidFill>
                  <a:schemeClr val="tx2"/>
                </a:solidFill>
              </a:defRPr>
            </a:lvl1pPr>
          </a:lstStyle>
          <a:p>
            <a:pPr defTabSz="1931504"/>
            <a:fld id="{B6F15528-21DE-4FAA-801E-634DDDAF4B2B}" type="slidenum">
              <a:rPr lang="ru-RU" smtClean="0">
                <a:solidFill>
                  <a:srgbClr val="1F497D"/>
                </a:solidFill>
              </a:rPr>
              <a:pPr defTabSz="1931504"/>
              <a:t>‹#›</a:t>
            </a:fld>
            <a:endParaRPr lang="ru-RU" dirty="0">
              <a:solidFill>
                <a:srgbClr val="1F497D"/>
              </a:solidFill>
            </a:endParaRPr>
          </a:p>
        </p:txBody>
      </p:sp>
      <p:pic>
        <p:nvPicPr>
          <p:cNvPr id="7" name="Рисунок 6">
            <a:extLst>
              <a:ext uri="{FF2B5EF4-FFF2-40B4-BE49-F238E27FC236}">
                <a16:creationId xmlns:a16="http://schemas.microsoft.com/office/drawing/2014/main" id="{7171B215-76B1-4062-B300-9C7BB6A65CB1}"/>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04806" y="84547"/>
            <a:ext cx="1869921" cy="731980"/>
          </a:xfrm>
          <a:prstGeom prst="rect">
            <a:avLst/>
          </a:prstGeom>
        </p:spPr>
      </p:pic>
    </p:spTree>
    <p:extLst>
      <p:ext uri="{BB962C8B-B14F-4D97-AF65-F5344CB8AC3E}">
        <p14:creationId xmlns:p14="http://schemas.microsoft.com/office/powerpoint/2010/main" val="26275833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74" r:id="rId4"/>
    <p:sldLayoutId id="2147483725" r:id="rId5"/>
  </p:sldLayoutIdLst>
  <p:hf hdr="0" ftr="0" dt="0"/>
  <p:txStyles>
    <p:titleStyle>
      <a:lvl1pPr>
        <a:defRPr sz="4227">
          <a:latin typeface="+mj-lt"/>
          <a:ea typeface="+mj-ea"/>
          <a:cs typeface="+mj-cs"/>
        </a:defRPr>
      </a:lvl1pPr>
    </p:titleStyle>
    <p:bodyStyle>
      <a:lvl1pPr marL="0">
        <a:defRPr>
          <a:latin typeface="+mn-lt"/>
          <a:ea typeface="+mn-ea"/>
          <a:cs typeface="+mn-cs"/>
        </a:defRPr>
      </a:lvl1pPr>
      <a:lvl2pPr marL="966825">
        <a:defRPr>
          <a:latin typeface="+mn-lt"/>
          <a:ea typeface="+mn-ea"/>
          <a:cs typeface="+mn-cs"/>
        </a:defRPr>
      </a:lvl2pPr>
      <a:lvl3pPr marL="1933649">
        <a:defRPr>
          <a:latin typeface="+mn-lt"/>
          <a:ea typeface="+mn-ea"/>
          <a:cs typeface="+mn-cs"/>
        </a:defRPr>
      </a:lvl3pPr>
      <a:lvl4pPr marL="2900475">
        <a:defRPr>
          <a:latin typeface="+mn-lt"/>
          <a:ea typeface="+mn-ea"/>
          <a:cs typeface="+mn-cs"/>
        </a:defRPr>
      </a:lvl4pPr>
      <a:lvl5pPr marL="3867298">
        <a:defRPr>
          <a:latin typeface="+mn-lt"/>
          <a:ea typeface="+mn-ea"/>
          <a:cs typeface="+mn-cs"/>
        </a:defRPr>
      </a:lvl5pPr>
      <a:lvl6pPr marL="4834124">
        <a:defRPr>
          <a:latin typeface="+mn-lt"/>
          <a:ea typeface="+mn-ea"/>
          <a:cs typeface="+mn-cs"/>
        </a:defRPr>
      </a:lvl6pPr>
      <a:lvl7pPr marL="5800948">
        <a:defRPr>
          <a:latin typeface="+mn-lt"/>
          <a:ea typeface="+mn-ea"/>
          <a:cs typeface="+mn-cs"/>
        </a:defRPr>
      </a:lvl7pPr>
      <a:lvl8pPr marL="6767775">
        <a:defRPr>
          <a:latin typeface="+mn-lt"/>
          <a:ea typeface="+mn-ea"/>
          <a:cs typeface="+mn-cs"/>
        </a:defRPr>
      </a:lvl8pPr>
      <a:lvl9pPr marL="7734600">
        <a:defRPr>
          <a:latin typeface="+mn-lt"/>
          <a:ea typeface="+mn-ea"/>
          <a:cs typeface="+mn-cs"/>
        </a:defRPr>
      </a:lvl9pPr>
    </p:bodyStyle>
    <p:otherStyle>
      <a:lvl1pPr marL="0">
        <a:defRPr>
          <a:latin typeface="+mn-lt"/>
          <a:ea typeface="+mn-ea"/>
          <a:cs typeface="+mn-cs"/>
        </a:defRPr>
      </a:lvl1pPr>
      <a:lvl2pPr marL="966825">
        <a:defRPr>
          <a:latin typeface="+mn-lt"/>
          <a:ea typeface="+mn-ea"/>
          <a:cs typeface="+mn-cs"/>
        </a:defRPr>
      </a:lvl2pPr>
      <a:lvl3pPr marL="1933649">
        <a:defRPr>
          <a:latin typeface="+mn-lt"/>
          <a:ea typeface="+mn-ea"/>
          <a:cs typeface="+mn-cs"/>
        </a:defRPr>
      </a:lvl3pPr>
      <a:lvl4pPr marL="2900475">
        <a:defRPr>
          <a:latin typeface="+mn-lt"/>
          <a:ea typeface="+mn-ea"/>
          <a:cs typeface="+mn-cs"/>
        </a:defRPr>
      </a:lvl4pPr>
      <a:lvl5pPr marL="3867298">
        <a:defRPr>
          <a:latin typeface="+mn-lt"/>
          <a:ea typeface="+mn-ea"/>
          <a:cs typeface="+mn-cs"/>
        </a:defRPr>
      </a:lvl5pPr>
      <a:lvl6pPr marL="4834124">
        <a:defRPr>
          <a:latin typeface="+mn-lt"/>
          <a:ea typeface="+mn-ea"/>
          <a:cs typeface="+mn-cs"/>
        </a:defRPr>
      </a:lvl6pPr>
      <a:lvl7pPr marL="5800948">
        <a:defRPr>
          <a:latin typeface="+mn-lt"/>
          <a:ea typeface="+mn-ea"/>
          <a:cs typeface="+mn-cs"/>
        </a:defRPr>
      </a:lvl7pPr>
      <a:lvl8pPr marL="6767775">
        <a:defRPr>
          <a:latin typeface="+mn-lt"/>
          <a:ea typeface="+mn-ea"/>
          <a:cs typeface="+mn-cs"/>
        </a:defRPr>
      </a:lvl8pPr>
      <a:lvl9pPr marL="7734600">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0A9CF1-7F8F-44AE-85B1-4608ACFC5ACB}" type="datetime1">
              <a:rPr lang="en-US" smtClean="0">
                <a:solidFill>
                  <a:prstClr val="black">
                    <a:tint val="75000"/>
                  </a:prstClr>
                </a:solidFill>
              </a:rPr>
              <a:pPr/>
              <a:t>1/20/2026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4A6F70-B317-4A4F-98B4-679CD3E73B8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9156556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4" r:id="rId1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0.emf"/></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7.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5.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2.xml"/><Relationship Id="rId5" Type="http://schemas.openxmlformats.org/officeDocument/2006/relationships/hyperlink" Target="https://roskazna.gov.ru/dokumenty/uchet-i-otchetnost/albomy-kontrolnyh-sootnosheniy-dlya-byudzhetnoy-buhgalterskoy-otchetnosti" TargetMode="External"/><Relationship Id="rId4" Type="http://schemas.openxmlformats.org/officeDocument/2006/relationships/image" Target="../media/image11.jp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2.xml"/><Relationship Id="rId5" Type="http://schemas.openxmlformats.org/officeDocument/2006/relationships/image" Target="../media/image12.JPG"/><Relationship Id="rId4" Type="http://schemas.openxmlformats.org/officeDocument/2006/relationships/hyperlink" Target="https://roskazna.gov.ru/gis/ehlektronnyj-byudzhet/uchet-i-otchetnost"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2.xml"/><Relationship Id="rId5" Type="http://schemas.openxmlformats.org/officeDocument/2006/relationships/hyperlink" Target="https://roskazna.gov.ru/gis/ehlektronnyj-byudzhet/formaty-informacionnogo-vzaimodejstviya" TargetMode="External"/><Relationship Id="rId4" Type="http://schemas.openxmlformats.org/officeDocument/2006/relationships/image" Target="../media/image13.jp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2.xml"/><Relationship Id="rId5" Type="http://schemas.openxmlformats.org/officeDocument/2006/relationships/image" Target="../media/image14.JPG"/><Relationship Id="rId4" Type="http://schemas.openxmlformats.org/officeDocument/2006/relationships/hyperlink" Target="https://peo.roskazna.ru/course/view.php?id=66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8" Type="http://schemas.openxmlformats.org/officeDocument/2006/relationships/hyperlink" Target="https://roskazna.gov.ru/uploads/migrate/roskaznagovru/documents/gis/ehlektronnyj-byudzhet/formaty-informacionnogo-vzaimodejstviya/85b-albom-tfo-191n-fo-i-gvbf-versii-16.00.docx" TargetMode="External"/><Relationship Id="rId3" Type="http://schemas.openxmlformats.org/officeDocument/2006/relationships/image" Target="../media/image1.png"/><Relationship Id="rId7" Type="http://schemas.openxmlformats.org/officeDocument/2006/relationships/hyperlink" Target="https://roskazna.gov.ru/uploads/migrate/roskaznagovru/documents/gis/ehlektronnyj-byudzhet/formaty-informacionnogo-vzaimodejstviya/9ef-albom-tfo-191n-grbs-versii-16.00.docx" TargetMode="Externa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hyperlink" Target="https://roskazna.gov.ru/gis/ehlektronnyj-byudzhet/formaty-informacionnogo-vzaimodejstviya" TargetMode="External"/><Relationship Id="rId5" Type="http://schemas.openxmlformats.org/officeDocument/2006/relationships/hyperlink" Target="https://roskazna.gov.ru/gis/ehlektronnyj-byudzhet/uchet-i-otchetnost" TargetMode="External"/><Relationship Id="rId10" Type="http://schemas.openxmlformats.org/officeDocument/2006/relationships/hyperlink" Target="mailto:support_eb@roskazna.ru" TargetMode="External"/><Relationship Id="rId4" Type="http://schemas.openxmlformats.org/officeDocument/2006/relationships/hyperlink" Target="https://peo.roskazna.ru/" TargetMode="External"/><Relationship Id="rId9" Type="http://schemas.openxmlformats.org/officeDocument/2006/relationships/hyperlink" Target="https://roskazna.gov.ru/uploads/migrate/roskaznagovru/documents/gis/ehlektronnyj-byudzhet/formaty-informacionnogo-vzaimodejstviya/6c5-albom-tfo-33n-au-bu-versii-19.00.doc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 name="Rectangle 27"/>
          <p:cNvSpPr/>
          <p:nvPr/>
        </p:nvSpPr>
        <p:spPr bwMode="auto">
          <a:xfrm>
            <a:off x="0" y="-71626"/>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350" dirty="0"/>
          </a:p>
        </p:txBody>
      </p:sp>
      <p:pic>
        <p:nvPicPr>
          <p:cNvPr id="20" name="Рисунок 19"/>
          <p:cNvPicPr>
            <a:picLocks noChangeAspect="1"/>
          </p:cNvPicPr>
          <p:nvPr/>
        </p:nvPicPr>
        <p:blipFill>
          <a:blip r:embed="rId2"/>
          <a:stretch/>
        </p:blipFill>
        <p:spPr bwMode="auto">
          <a:xfrm>
            <a:off x="6179947" y="114300"/>
            <a:ext cx="5906705" cy="6629400"/>
          </a:xfrm>
          <a:prstGeom prst="rect">
            <a:avLst/>
          </a:prstGeom>
        </p:spPr>
      </p:pic>
      <p:pic>
        <p:nvPicPr>
          <p:cNvPr id="21" name="Рисунок 20"/>
          <p:cNvPicPr>
            <a:picLocks noChangeAspect="1"/>
          </p:cNvPicPr>
          <p:nvPr/>
        </p:nvPicPr>
        <p:blipFill>
          <a:blip r:embed="rId3"/>
          <a:srcRect l="236" t="54217" r="793"/>
          <a:stretch/>
        </p:blipFill>
        <p:spPr bwMode="auto">
          <a:xfrm>
            <a:off x="6179947" y="3708512"/>
            <a:ext cx="5906705" cy="3035188"/>
          </a:xfrm>
          <a:prstGeom prst="rect">
            <a:avLst/>
          </a:prstGeom>
        </p:spPr>
      </p:pic>
      <p:sp>
        <p:nvSpPr>
          <p:cNvPr id="7" name="TextBox 6"/>
          <p:cNvSpPr txBox="1"/>
          <p:nvPr/>
        </p:nvSpPr>
        <p:spPr bwMode="auto">
          <a:xfrm>
            <a:off x="4583832" y="6367790"/>
            <a:ext cx="3714750" cy="307777"/>
          </a:xfrm>
          <a:prstGeom prst="rect">
            <a:avLst/>
          </a:prstGeom>
          <a:noFill/>
        </p:spPr>
        <p:txBody>
          <a:bodyPr wrap="square" rtlCol="0">
            <a:spAutoFit/>
          </a:bodyPr>
          <a:lstStyle/>
          <a:p>
            <a:pPr algn="ctr">
              <a:defRPr/>
            </a:pPr>
            <a:r>
              <a:rPr lang="ru-RU" sz="1400" dirty="0">
                <a:solidFill>
                  <a:schemeClr val="bg1">
                    <a:lumMod val="65000"/>
                  </a:schemeClr>
                </a:solidFill>
                <a:latin typeface="Segoe UI Light"/>
                <a:ea typeface="Segoe UI Black"/>
                <a:cs typeface="Segoe UI Light"/>
              </a:rPr>
              <a:t>г. Москва, 2026 год</a:t>
            </a:r>
            <a:endParaRPr lang="en-US" sz="1400" dirty="0">
              <a:solidFill>
                <a:schemeClr val="bg1">
                  <a:lumMod val="65000"/>
                </a:schemeClr>
              </a:solidFill>
              <a:latin typeface="Segoe UI Light"/>
              <a:ea typeface="Segoe UI Black"/>
              <a:cs typeface="Segoe UI Light"/>
            </a:endParaRPr>
          </a:p>
        </p:txBody>
      </p:sp>
      <p:sp>
        <p:nvSpPr>
          <p:cNvPr id="9" name="Заголовок 1"/>
          <p:cNvSpPr txBox="1"/>
          <p:nvPr/>
        </p:nvSpPr>
        <p:spPr bwMode="auto">
          <a:xfrm>
            <a:off x="558800" y="592667"/>
            <a:ext cx="5405395" cy="2633739"/>
          </a:xfrm>
          <a:prstGeom prst="rect">
            <a:avLst/>
          </a:prstGeom>
          <a:ln w="12700">
            <a:miter lim="400000"/>
          </a:ln>
        </p:spPr>
        <p:txBody>
          <a:bodyPr lIns="0" tIns="0" rIns="0" bIns="0" anchor="b">
            <a:noAutofit/>
          </a:bodyPr>
          <a:lstStyle>
            <a:lvl1pPr marL="0" marR="0" indent="0" algn="r" defTabSz="825500">
              <a:lnSpc>
                <a:spcPct val="100000"/>
              </a:lnSpc>
              <a:spcBef>
                <a:spcPts val="0"/>
              </a:spcBef>
              <a:spcAft>
                <a:spcPts val="0"/>
              </a:spcAft>
              <a:buClrTx/>
              <a:buSzTx/>
              <a:buFontTx/>
              <a:buNone/>
              <a:defRPr sz="4550" b="1" i="0" u="none" strike="noStrike" cap="none" spc="0">
                <a:solidFill>
                  <a:schemeClr val="tx2"/>
                </a:solidFill>
                <a:latin typeface="Arial"/>
                <a:ea typeface="+mn-ea"/>
                <a:cs typeface="Arial"/>
              </a:defRPr>
            </a:lvl1pPr>
            <a:lvl2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2pPr>
            <a:lvl3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3pPr>
            <a:lvl4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4pPr>
            <a:lvl5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5pPr>
            <a:lvl6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6pPr>
            <a:lvl7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7pPr>
            <a:lvl8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8pPr>
            <a:lvl9pPr marL="0" marR="0" indent="0" algn="ctr" defTabSz="825500">
              <a:lnSpc>
                <a:spcPct val="100000"/>
              </a:lnSpc>
              <a:spcBef>
                <a:spcPts val="0"/>
              </a:spcBef>
              <a:spcAft>
                <a:spcPts val="0"/>
              </a:spcAft>
              <a:buClrTx/>
              <a:buSzTx/>
              <a:buFontTx/>
              <a:buNone/>
              <a:defRPr sz="11200" b="0" i="0" u="none" strike="noStrike" cap="none" spc="0">
                <a:solidFill>
                  <a:srgbClr val="000000"/>
                </a:solidFill>
                <a:latin typeface="+mn-lt"/>
                <a:ea typeface="+mn-ea"/>
                <a:cs typeface="+mn-cs"/>
              </a:defRPr>
            </a:lvl9pPr>
          </a:lstStyle>
          <a:p>
            <a:pPr algn="l">
              <a:defRPr/>
            </a:pPr>
            <a:r>
              <a:rPr lang="ru-RU" sz="2800" dirty="0">
                <a:solidFill>
                  <a:schemeClr val="bg1"/>
                </a:solidFill>
                <a:latin typeface="Cambria"/>
                <a:ea typeface="Segoe UI Historic"/>
                <a:cs typeface="Segoe UI Light"/>
              </a:rPr>
              <a:t>Отдельные вопросы представлении годовой бюджетной (бухгалтерской) отчетности за 2025 год и бюджетной (бухгалтерской) отчетности 2026 года</a:t>
            </a:r>
          </a:p>
        </p:txBody>
      </p:sp>
      <p:sp>
        <p:nvSpPr>
          <p:cNvPr id="2" name="TextBox 1"/>
          <p:cNvSpPr txBox="1"/>
          <p:nvPr/>
        </p:nvSpPr>
        <p:spPr>
          <a:xfrm>
            <a:off x="558800" y="5021444"/>
            <a:ext cx="6140764" cy="1200329"/>
          </a:xfrm>
          <a:prstGeom prst="rect">
            <a:avLst/>
          </a:prstGeom>
          <a:noFill/>
        </p:spPr>
        <p:txBody>
          <a:bodyPr wrap="square" rtlCol="0">
            <a:spAutoFit/>
          </a:bodyPr>
          <a:lstStyle/>
          <a:p>
            <a:r>
              <a:rPr lang="ru-RU" dirty="0">
                <a:latin typeface="Cambria" panose="02040503050406030204" pitchFamily="18" charset="0"/>
              </a:rPr>
              <a:t>Зайцев Павел Борисович</a:t>
            </a:r>
          </a:p>
          <a:p>
            <a:r>
              <a:rPr lang="ru-RU" dirty="0">
                <a:latin typeface="Cambria" panose="02040503050406030204" pitchFamily="18" charset="0"/>
              </a:rPr>
              <a:t>Начальник Отдела отчетности об исполнении бюджетов Управления бюджетного учета и отчетности Федерального казначейства</a:t>
            </a:r>
          </a:p>
        </p:txBody>
      </p:sp>
    </p:spTree>
    <p:extLst>
      <p:ext uri="{BB962C8B-B14F-4D97-AF65-F5344CB8AC3E}">
        <p14:creationId xmlns:p14="http://schemas.microsoft.com/office/powerpoint/2010/main" val="1347402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10</a:t>
            </a:fld>
            <a:endParaRPr lang="ru-RU" dirty="0">
              <a:solidFill>
                <a:srgbClr val="44546A"/>
              </a:solidFill>
            </a:endParaRPr>
          </a:p>
        </p:txBody>
      </p:sp>
      <p:sp>
        <p:nvSpPr>
          <p:cNvPr id="2" name="TextBox 1"/>
          <p:cNvSpPr txBox="1"/>
          <p:nvPr/>
        </p:nvSpPr>
        <p:spPr>
          <a:xfrm>
            <a:off x="786580" y="1592826"/>
            <a:ext cx="10510684" cy="4062651"/>
          </a:xfrm>
          <a:prstGeom prst="rect">
            <a:avLst/>
          </a:prstGeom>
          <a:noFill/>
        </p:spPr>
        <p:txBody>
          <a:bodyPr wrap="square" rtlCol="0">
            <a:spAutoFit/>
          </a:bodyPr>
          <a:lstStyle/>
          <a:p>
            <a:pPr algn="just"/>
            <a:r>
              <a:rPr lang="ru-RU" sz="2000" dirty="0"/>
              <a:t>Абзац 15 пункта 68 Инструкции 33н:</a:t>
            </a:r>
          </a:p>
          <a:p>
            <a:pPr algn="just"/>
            <a:endParaRPr lang="ru-RU" sz="2000" dirty="0"/>
          </a:p>
          <a:p>
            <a:pPr algn="just"/>
            <a:r>
              <a:rPr lang="ru-RU" sz="2000" dirty="0"/>
              <a:t>в графе 9 - показатели стоимости объектов нефинансовых активов, переданных безвозмездно, на основании данных по кредитовым оборотам счетов учета нефинансовых активов, в корреспонденции по дебету соответствующих счетов аналитического учета счетов 030404000 "Внутриведомственные расчеты", 040120240 "Расходы по безвозмездным перечислениям текущего характера организациям", 040120280 "Расходы по безвозмездным перечислениям капитального характера организациям", 040120250 "Расходы по безвозмездным перечислениям бюджетам"</a:t>
            </a:r>
            <a:r>
              <a:rPr lang="ru-RU" sz="2000" dirty="0">
                <a:solidFill>
                  <a:srgbClr val="C00000"/>
                </a:solidFill>
              </a:rPr>
              <a:t>, а также суммы амортизации, обесценения, отраженные по соответствующим счетам аналитического учета счета 010400000 "Амортизация", 011400000 "Обесценение нефинансовых активов", корреспондирующим со счетами 030404000, 040110191, 040110192, 040110193, 040110194, 040110195, 040110196, 040110197</a:t>
            </a:r>
            <a:r>
              <a:rPr lang="ru-RU" sz="2000">
                <a:solidFill>
                  <a:srgbClr val="C00000"/>
                </a:solidFill>
              </a:rPr>
              <a:t>, 040110198</a:t>
            </a:r>
            <a:r>
              <a:rPr lang="ru-RU" sz="2000" dirty="0"/>
              <a:t>;</a:t>
            </a:r>
          </a:p>
          <a:p>
            <a:pPr algn="just"/>
            <a:endParaRPr lang="ru-RU" sz="2000" dirty="0"/>
          </a:p>
        </p:txBody>
      </p:sp>
    </p:spTree>
    <p:extLst>
      <p:ext uri="{BB962C8B-B14F-4D97-AF65-F5344CB8AC3E}">
        <p14:creationId xmlns:p14="http://schemas.microsoft.com/office/powerpoint/2010/main" val="2639654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11</a:t>
            </a:fld>
            <a:endParaRPr lang="ru-RU" dirty="0">
              <a:solidFill>
                <a:srgbClr val="44546A"/>
              </a:solidFill>
            </a:endParaRPr>
          </a:p>
        </p:txBody>
      </p:sp>
      <p:sp>
        <p:nvSpPr>
          <p:cNvPr id="2" name="TextBox 1"/>
          <p:cNvSpPr txBox="1"/>
          <p:nvPr/>
        </p:nvSpPr>
        <p:spPr>
          <a:xfrm>
            <a:off x="786580" y="1592826"/>
            <a:ext cx="10510684" cy="1938992"/>
          </a:xfrm>
          <a:prstGeom prst="rect">
            <a:avLst/>
          </a:prstGeom>
          <a:noFill/>
        </p:spPr>
        <p:txBody>
          <a:bodyPr wrap="square" rtlCol="0">
            <a:spAutoFit/>
          </a:bodyPr>
          <a:lstStyle/>
          <a:p>
            <a:pPr algn="just"/>
            <a:r>
              <a:rPr lang="ru-RU" sz="2000" dirty="0"/>
              <a:t>Дополнение пунктом 7 приказа 33н:</a:t>
            </a:r>
          </a:p>
          <a:p>
            <a:pPr algn="just"/>
            <a:endParaRPr lang="ru-RU" sz="2000" dirty="0"/>
          </a:p>
          <a:p>
            <a:pPr algn="just"/>
            <a:r>
              <a:rPr lang="ru-RU" sz="2000" dirty="0"/>
              <a:t>Установить, что пункт 8.1 Инструкции о порядке составления, представления годовой, квартальной бухгалтерской отчетности государственных (муниципальных) бюджетных и автономных учреждений применяется, начиная с бухгалтерской отчетности за 2026 год.</a:t>
            </a:r>
          </a:p>
          <a:p>
            <a:pPr algn="just"/>
            <a:endParaRPr lang="ru-RU" sz="2000" dirty="0"/>
          </a:p>
        </p:txBody>
      </p:sp>
      <p:sp>
        <p:nvSpPr>
          <p:cNvPr id="6" name="TextBox 5"/>
          <p:cNvSpPr txBox="1"/>
          <p:nvPr/>
        </p:nvSpPr>
        <p:spPr>
          <a:xfrm>
            <a:off x="786580" y="3993653"/>
            <a:ext cx="10510684" cy="1323439"/>
          </a:xfrm>
          <a:prstGeom prst="rect">
            <a:avLst/>
          </a:prstGeom>
          <a:noFill/>
        </p:spPr>
        <p:txBody>
          <a:bodyPr wrap="square" rtlCol="0">
            <a:spAutoFit/>
          </a:bodyPr>
          <a:lstStyle/>
          <a:p>
            <a:pPr algn="just"/>
            <a:r>
              <a:rPr lang="ru-RU" sz="2000" dirty="0"/>
              <a:t>Установить, что </a:t>
            </a:r>
            <a:r>
              <a:rPr lang="ru-RU" sz="2000" dirty="0">
                <a:solidFill>
                  <a:srgbClr val="FF0000"/>
                </a:solidFill>
              </a:rPr>
              <a:t>абзац 11 </a:t>
            </a:r>
            <a:r>
              <a:rPr lang="ru-RU" sz="2000" dirty="0"/>
              <a:t>пункт</a:t>
            </a:r>
            <a:r>
              <a:rPr lang="ru-RU" sz="2000" dirty="0">
                <a:solidFill>
                  <a:srgbClr val="FF0000"/>
                </a:solidFill>
              </a:rPr>
              <a:t>а</a:t>
            </a:r>
            <a:r>
              <a:rPr lang="ru-RU" sz="2000" dirty="0"/>
              <a:t> 8.1 Инструкции о порядке составления, представления годовой, квартальной бухгалтерской отчетности государственных (муниципальных) бюджетных и автономных учреждений применяется, начиная с бухгалтерской отчетности за 2026 год.</a:t>
            </a:r>
          </a:p>
        </p:txBody>
      </p:sp>
      <p:sp>
        <p:nvSpPr>
          <p:cNvPr id="5" name="Стрелка вниз 4"/>
          <p:cNvSpPr/>
          <p:nvPr/>
        </p:nvSpPr>
        <p:spPr>
          <a:xfrm>
            <a:off x="4343399" y="3310467"/>
            <a:ext cx="2741829" cy="5672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5087096" y="3310467"/>
            <a:ext cx="2616200" cy="369332"/>
          </a:xfrm>
          <a:prstGeom prst="rect">
            <a:avLst/>
          </a:prstGeom>
          <a:noFill/>
        </p:spPr>
        <p:txBody>
          <a:bodyPr wrap="square" rtlCol="0">
            <a:spAutoFit/>
          </a:bodyPr>
          <a:lstStyle/>
          <a:p>
            <a:r>
              <a:rPr lang="ru-RU" dirty="0">
                <a:solidFill>
                  <a:srgbClr val="FFFF00"/>
                </a:solidFill>
              </a:rPr>
              <a:t>Уточнение</a:t>
            </a:r>
          </a:p>
        </p:txBody>
      </p:sp>
    </p:spTree>
    <p:extLst>
      <p:ext uri="{BB962C8B-B14F-4D97-AF65-F5344CB8AC3E}">
        <p14:creationId xmlns:p14="http://schemas.microsoft.com/office/powerpoint/2010/main" val="844403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12</a:t>
            </a:fld>
            <a:endParaRPr lang="ru-RU" dirty="0">
              <a:solidFill>
                <a:srgbClr val="44546A"/>
              </a:solidFill>
            </a:endParaRPr>
          </a:p>
        </p:txBody>
      </p:sp>
      <p:pic>
        <p:nvPicPr>
          <p:cNvPr id="6" name="Рисунок 5"/>
          <p:cNvPicPr>
            <a:picLocks noChangeAspect="1"/>
          </p:cNvPicPr>
          <p:nvPr/>
        </p:nvPicPr>
        <p:blipFill>
          <a:blip r:embed="rId4"/>
          <a:stretch>
            <a:fillRect/>
          </a:stretch>
        </p:blipFill>
        <p:spPr>
          <a:xfrm>
            <a:off x="153347" y="1353810"/>
            <a:ext cx="10620069" cy="5389484"/>
          </a:xfrm>
          <a:prstGeom prst="rect">
            <a:avLst/>
          </a:prstGeom>
        </p:spPr>
      </p:pic>
      <p:pic>
        <p:nvPicPr>
          <p:cNvPr id="15" name="Рисунок 14" descr="Маркеры-галочки">
            <a:extLst>
              <a:ext uri="{FF2B5EF4-FFF2-40B4-BE49-F238E27FC236}">
                <a16:creationId xmlns:a16="http://schemas.microsoft.com/office/drawing/2014/main" id="{5ABC6E4F-8CEB-C09E-C9DE-6A88B43D4A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19296" y="1157080"/>
            <a:ext cx="1031450" cy="1031450"/>
          </a:xfrm>
          <a:prstGeom prst="rect">
            <a:avLst/>
          </a:prstGeom>
        </p:spPr>
      </p:pic>
      <p:pic>
        <p:nvPicPr>
          <p:cNvPr id="16" name="Рисунок 15" descr="Маркеры-галочки">
            <a:extLst>
              <a:ext uri="{FF2B5EF4-FFF2-40B4-BE49-F238E27FC236}">
                <a16:creationId xmlns:a16="http://schemas.microsoft.com/office/drawing/2014/main" id="{5ABC6E4F-8CEB-C09E-C9DE-6A88B43D4A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55446" y="1158589"/>
            <a:ext cx="1029941" cy="1029941"/>
          </a:xfrm>
          <a:prstGeom prst="rect">
            <a:avLst/>
          </a:prstGeom>
        </p:spPr>
      </p:pic>
      <p:pic>
        <p:nvPicPr>
          <p:cNvPr id="20" name="Picture 2" descr="23 июня 2012 - Архив изображений - Хостинг картинок и изобра…">
            <a:extLst>
              <a:ext uri="{FF2B5EF4-FFF2-40B4-BE49-F238E27FC236}">
                <a16:creationId xmlns:a16="http://schemas.microsoft.com/office/drawing/2014/main" id="{B0C8E458-416A-D86D-F072-DA63AA887C6D}"/>
              </a:ext>
            </a:extLst>
          </p:cNvPr>
          <p:cNvPicPr>
            <a:picLocks noChangeAspect="1" noChangeArrowheads="1"/>
          </p:cNvPicPr>
          <p:nvPr/>
        </p:nvPicPr>
        <p:blipFill>
          <a:blip r:embed="rId7" cstate="print">
            <a:clrChange>
              <a:clrFrom>
                <a:srgbClr val="F78D7C"/>
              </a:clrFrom>
              <a:clrTo>
                <a:srgbClr val="F78D7C">
                  <a:alpha val="0"/>
                </a:srgbClr>
              </a:clrTo>
            </a:clrChange>
            <a:duotone>
              <a:prstClr val="black"/>
              <a:srgbClr val="FF6600">
                <a:tint val="45000"/>
                <a:satMod val="400000"/>
              </a:srgbClr>
            </a:duotone>
            <a:extLst>
              <a:ext uri="{BEBA8EAE-BF5A-486C-A8C5-ECC9F3942E4B}">
                <a14:imgProps xmlns:a14="http://schemas.microsoft.com/office/drawing/2010/main">
                  <a14:imgLayer r:embed="rId8">
                    <a14:imgEffect>
                      <a14:artisticPhotocopy/>
                    </a14:imgEffect>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6174037" y="2188530"/>
            <a:ext cx="4355679" cy="4355691"/>
          </a:xfrm>
          <a:prstGeom prst="rect">
            <a:avLst/>
          </a:prstGeom>
          <a:noFill/>
          <a:ln>
            <a:noFill/>
          </a:ln>
        </p:spPr>
      </p:pic>
      <p:sp>
        <p:nvSpPr>
          <p:cNvPr id="2" name="TextBox 1"/>
          <p:cNvSpPr txBox="1"/>
          <p:nvPr/>
        </p:nvSpPr>
        <p:spPr>
          <a:xfrm>
            <a:off x="3094587" y="918387"/>
            <a:ext cx="4737587" cy="369332"/>
          </a:xfrm>
          <a:prstGeom prst="rect">
            <a:avLst/>
          </a:prstGeom>
          <a:noFill/>
        </p:spPr>
        <p:txBody>
          <a:bodyPr wrap="square" rtlCol="0">
            <a:spAutoFit/>
          </a:bodyPr>
          <a:lstStyle/>
          <a:p>
            <a:r>
              <a:rPr lang="ru-RU" dirty="0"/>
              <a:t>Отчеты (ф. 0503121, 0503321, 0503721)</a:t>
            </a:r>
          </a:p>
        </p:txBody>
      </p:sp>
      <p:sp>
        <p:nvSpPr>
          <p:cNvPr id="5" name="Прямоугольник 4"/>
          <p:cNvSpPr/>
          <p:nvPr/>
        </p:nvSpPr>
        <p:spPr>
          <a:xfrm>
            <a:off x="4739148" y="2188530"/>
            <a:ext cx="393290" cy="446384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0844556" y="2188530"/>
            <a:ext cx="1142058" cy="2308324"/>
          </a:xfrm>
          <a:prstGeom prst="rect">
            <a:avLst/>
          </a:prstGeom>
          <a:noFill/>
        </p:spPr>
        <p:txBody>
          <a:bodyPr wrap="square" rtlCol="0">
            <a:spAutoFit/>
          </a:bodyPr>
          <a:lstStyle/>
          <a:p>
            <a:pPr algn="ctr"/>
            <a:r>
              <a:rPr lang="ru-RU" sz="2400" dirty="0"/>
              <a:t>строки 310 - 560 </a:t>
            </a:r>
          </a:p>
          <a:p>
            <a:pPr algn="ctr"/>
            <a:r>
              <a:rPr lang="ru-RU" sz="2400" dirty="0"/>
              <a:t>не заполняются</a:t>
            </a:r>
          </a:p>
        </p:txBody>
      </p:sp>
    </p:spTree>
    <p:extLst>
      <p:ext uri="{BB962C8B-B14F-4D97-AF65-F5344CB8AC3E}">
        <p14:creationId xmlns:p14="http://schemas.microsoft.com/office/powerpoint/2010/main" val="2854552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13</a:t>
            </a:fld>
            <a:endParaRPr lang="ru-RU" dirty="0">
              <a:solidFill>
                <a:srgbClr val="44546A"/>
              </a:solidFill>
            </a:endParaRPr>
          </a:p>
        </p:txBody>
      </p:sp>
      <p:sp>
        <p:nvSpPr>
          <p:cNvPr id="2" name="TextBox 1"/>
          <p:cNvSpPr txBox="1"/>
          <p:nvPr/>
        </p:nvSpPr>
        <p:spPr>
          <a:xfrm>
            <a:off x="4019620" y="918387"/>
            <a:ext cx="4737587" cy="369332"/>
          </a:xfrm>
          <a:prstGeom prst="rect">
            <a:avLst/>
          </a:prstGeom>
          <a:noFill/>
        </p:spPr>
        <p:txBody>
          <a:bodyPr wrap="square" rtlCol="0">
            <a:spAutoFit/>
          </a:bodyPr>
          <a:lstStyle/>
          <a:p>
            <a:r>
              <a:rPr lang="ru-RU" dirty="0"/>
              <a:t>Отчеты (ф. 0503121, 0503321, 0503721)</a:t>
            </a:r>
          </a:p>
        </p:txBody>
      </p:sp>
      <p:sp>
        <p:nvSpPr>
          <p:cNvPr id="12" name="TextBox 11"/>
          <p:cNvSpPr txBox="1"/>
          <p:nvPr/>
        </p:nvSpPr>
        <p:spPr>
          <a:xfrm>
            <a:off x="4201196" y="1322096"/>
            <a:ext cx="4808121" cy="400110"/>
          </a:xfrm>
          <a:prstGeom prst="rect">
            <a:avLst/>
          </a:prstGeom>
          <a:noFill/>
        </p:spPr>
        <p:txBody>
          <a:bodyPr wrap="square" rtlCol="0">
            <a:spAutoFit/>
          </a:bodyPr>
          <a:lstStyle/>
          <a:p>
            <a:pPr algn="ctr"/>
            <a:r>
              <a:rPr lang="ru-RU" sz="2000" dirty="0">
                <a:solidFill>
                  <a:srgbClr val="C00000"/>
                </a:solidFill>
              </a:rPr>
              <a:t>с отчетности за 2025 год</a:t>
            </a:r>
          </a:p>
        </p:txBody>
      </p:sp>
      <p:sp>
        <p:nvSpPr>
          <p:cNvPr id="13" name="Заголовок 1"/>
          <p:cNvSpPr txBox="1">
            <a:spLocks/>
          </p:cNvSpPr>
          <p:nvPr/>
        </p:nvSpPr>
        <p:spPr>
          <a:xfrm>
            <a:off x="382539" y="2008433"/>
            <a:ext cx="3818657" cy="2444829"/>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l">
              <a:lnSpc>
                <a:spcPct val="114000"/>
              </a:lnSpc>
              <a:spcAft>
                <a:spcPts val="1200"/>
              </a:spcAft>
            </a:pPr>
            <a:r>
              <a:rPr lang="ru-RU" sz="2000" b="0" dirty="0">
                <a:solidFill>
                  <a:srgbClr val="002060"/>
                </a:solidFill>
                <a:latin typeface="+mn-lt"/>
              </a:rPr>
              <a:t>В приказе № 191н</a:t>
            </a:r>
          </a:p>
          <a:p>
            <a:pPr marL="285750" indent="-285750" algn="l">
              <a:lnSpc>
                <a:spcPct val="114000"/>
              </a:lnSpc>
              <a:spcAft>
                <a:spcPts val="1200"/>
              </a:spcAft>
              <a:buFontTx/>
              <a:buChar char="-"/>
            </a:pPr>
            <a:r>
              <a:rPr lang="ru-RU" sz="2000" b="0" dirty="0">
                <a:solidFill>
                  <a:srgbClr val="002060"/>
                </a:solidFill>
                <a:latin typeface="+mn-lt"/>
              </a:rPr>
              <a:t>п. 98 (РБС)</a:t>
            </a:r>
          </a:p>
          <a:p>
            <a:pPr marL="285750" indent="-285750" algn="l">
              <a:lnSpc>
                <a:spcPct val="114000"/>
              </a:lnSpc>
              <a:spcAft>
                <a:spcPts val="1200"/>
              </a:spcAft>
              <a:buFontTx/>
              <a:buChar char="-"/>
            </a:pPr>
            <a:r>
              <a:rPr lang="ru-RU" sz="2000" b="0" dirty="0">
                <a:solidFill>
                  <a:srgbClr val="002060"/>
                </a:solidFill>
                <a:latin typeface="+mn-lt"/>
              </a:rPr>
              <a:t>п. 99 (ГРБС)</a:t>
            </a:r>
          </a:p>
          <a:p>
            <a:pPr marL="285750" indent="-285750" algn="l">
              <a:lnSpc>
                <a:spcPct val="114000"/>
              </a:lnSpc>
              <a:spcAft>
                <a:spcPts val="1200"/>
              </a:spcAft>
              <a:buFontTx/>
              <a:buChar char="-"/>
            </a:pPr>
            <a:r>
              <a:rPr lang="ru-RU" sz="2000" b="0" dirty="0">
                <a:solidFill>
                  <a:srgbClr val="002060"/>
                </a:solidFill>
                <a:latin typeface="+mn-lt"/>
              </a:rPr>
              <a:t>п. 100 (ФО)</a:t>
            </a:r>
          </a:p>
          <a:p>
            <a:pPr marL="285750" indent="-285750" algn="l">
              <a:lnSpc>
                <a:spcPct val="114000"/>
              </a:lnSpc>
              <a:spcAft>
                <a:spcPts val="1200"/>
              </a:spcAft>
              <a:buFontTx/>
              <a:buChar char="-"/>
            </a:pPr>
            <a:r>
              <a:rPr lang="ru-RU" sz="2000" b="0" dirty="0">
                <a:solidFill>
                  <a:srgbClr val="002060"/>
                </a:solidFill>
                <a:latin typeface="+mn-lt"/>
              </a:rPr>
              <a:t>п. 194, 195 (ФО </a:t>
            </a:r>
            <a:r>
              <a:rPr lang="ru-RU" sz="2000" b="0" dirty="0" err="1">
                <a:solidFill>
                  <a:srgbClr val="002060"/>
                </a:solidFill>
                <a:latin typeface="+mn-lt"/>
              </a:rPr>
              <a:t>КБСиТГВФ</a:t>
            </a:r>
            <a:r>
              <a:rPr lang="ru-RU" sz="2000" b="0" dirty="0">
                <a:solidFill>
                  <a:srgbClr val="002060"/>
                </a:solidFill>
                <a:latin typeface="+mn-lt"/>
              </a:rPr>
              <a:t>)</a:t>
            </a:r>
          </a:p>
        </p:txBody>
      </p:sp>
      <p:sp>
        <p:nvSpPr>
          <p:cNvPr id="18" name="Скругленный прямоугольник 17"/>
          <p:cNvSpPr/>
          <p:nvPr/>
        </p:nvSpPr>
        <p:spPr>
          <a:xfrm>
            <a:off x="4260752" y="2008432"/>
            <a:ext cx="2409480" cy="3970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solidFill>
                  <a:srgbClr val="002060"/>
                </a:solidFill>
              </a:rPr>
              <a:t>Исключение требований о консолидации по строкам 310 - 560</a:t>
            </a:r>
          </a:p>
        </p:txBody>
      </p:sp>
      <p:cxnSp>
        <p:nvCxnSpPr>
          <p:cNvPr id="23" name="Прямая соединительная линия 22"/>
          <p:cNvCxnSpPr/>
          <p:nvPr/>
        </p:nvCxnSpPr>
        <p:spPr>
          <a:xfrm flipV="1">
            <a:off x="382539" y="4698418"/>
            <a:ext cx="3188834" cy="4020"/>
          </a:xfrm>
          <a:prstGeom prst="line">
            <a:avLst/>
          </a:prstGeom>
        </p:spPr>
        <p:style>
          <a:lnRef idx="1">
            <a:schemeClr val="accent1"/>
          </a:lnRef>
          <a:fillRef idx="0">
            <a:schemeClr val="accent1"/>
          </a:fillRef>
          <a:effectRef idx="0">
            <a:schemeClr val="accent1"/>
          </a:effectRef>
          <a:fontRef idx="minor">
            <a:schemeClr val="tx1"/>
          </a:fontRef>
        </p:style>
      </p:cxnSp>
      <p:sp>
        <p:nvSpPr>
          <p:cNvPr id="24" name="Заголовок 1"/>
          <p:cNvSpPr txBox="1">
            <a:spLocks/>
          </p:cNvSpPr>
          <p:nvPr/>
        </p:nvSpPr>
        <p:spPr>
          <a:xfrm>
            <a:off x="382539" y="4702438"/>
            <a:ext cx="3818657" cy="1342008"/>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l">
              <a:lnSpc>
                <a:spcPct val="114000"/>
              </a:lnSpc>
              <a:spcAft>
                <a:spcPts val="1200"/>
              </a:spcAft>
            </a:pPr>
            <a:r>
              <a:rPr lang="ru-RU" sz="2000" b="0" dirty="0">
                <a:solidFill>
                  <a:srgbClr val="002060"/>
                </a:solidFill>
                <a:latin typeface="+mn-lt"/>
              </a:rPr>
              <a:t>В приказе № 33н</a:t>
            </a:r>
          </a:p>
          <a:p>
            <a:pPr marL="285750" indent="-285750" algn="l">
              <a:lnSpc>
                <a:spcPct val="114000"/>
              </a:lnSpc>
              <a:spcAft>
                <a:spcPts val="1200"/>
              </a:spcAft>
              <a:buFontTx/>
              <a:buChar char="-"/>
            </a:pPr>
            <a:r>
              <a:rPr lang="ru-RU" sz="2000" b="0" dirty="0">
                <a:solidFill>
                  <a:srgbClr val="002060"/>
                </a:solidFill>
                <a:latin typeface="+mn-lt"/>
              </a:rPr>
              <a:t>п. 55 (головное учреждение)</a:t>
            </a:r>
          </a:p>
        </p:txBody>
      </p:sp>
      <p:sp>
        <p:nvSpPr>
          <p:cNvPr id="25" name="Стрелка влево 24"/>
          <p:cNvSpPr/>
          <p:nvPr/>
        </p:nvSpPr>
        <p:spPr>
          <a:xfrm rot="10800000">
            <a:off x="6894907" y="3610031"/>
            <a:ext cx="810152"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Заголовок 1"/>
          <p:cNvSpPr txBox="1">
            <a:spLocks/>
          </p:cNvSpPr>
          <p:nvPr/>
        </p:nvSpPr>
        <p:spPr>
          <a:xfrm>
            <a:off x="7929734" y="2356804"/>
            <a:ext cx="3818657" cy="3273371"/>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ctr">
              <a:lnSpc>
                <a:spcPct val="114000"/>
              </a:lnSpc>
              <a:spcAft>
                <a:spcPts val="1200"/>
              </a:spcAft>
            </a:pPr>
            <a:r>
              <a:rPr lang="ru-RU" sz="2400" b="0" dirty="0">
                <a:solidFill>
                  <a:srgbClr val="002060"/>
                </a:solidFill>
                <a:latin typeface="+mn-lt"/>
              </a:rPr>
              <a:t>В ПУиО ЭБ </a:t>
            </a:r>
            <a:br>
              <a:rPr lang="ru-RU" sz="2400" b="0" dirty="0">
                <a:solidFill>
                  <a:srgbClr val="002060"/>
                </a:solidFill>
                <a:latin typeface="+mn-lt"/>
              </a:rPr>
            </a:br>
            <a:r>
              <a:rPr lang="ru-RU" sz="2400" b="0" dirty="0">
                <a:solidFill>
                  <a:srgbClr val="002060"/>
                </a:solidFill>
                <a:latin typeface="+mn-lt"/>
              </a:rPr>
              <a:t>отчеты ф. 0503121, 0503721  </a:t>
            </a:r>
            <a:br>
              <a:rPr lang="ru-RU" sz="2400" b="0" dirty="0">
                <a:solidFill>
                  <a:srgbClr val="002060"/>
                </a:solidFill>
                <a:latin typeface="+mn-lt"/>
              </a:rPr>
            </a:br>
            <a:r>
              <a:rPr lang="ru-RU" sz="2400" b="0" dirty="0">
                <a:solidFill>
                  <a:srgbClr val="002060"/>
                </a:solidFill>
                <a:latin typeface="+mn-lt"/>
              </a:rPr>
              <a:t>с типом «консолидированный», «консолидируемые расчеты» </a:t>
            </a:r>
            <a:br>
              <a:rPr lang="ru-RU" sz="2400" b="0" dirty="0">
                <a:solidFill>
                  <a:srgbClr val="002060"/>
                </a:solidFill>
                <a:latin typeface="+mn-lt"/>
              </a:rPr>
            </a:br>
            <a:r>
              <a:rPr lang="ru-RU" sz="2400" b="0" dirty="0">
                <a:solidFill>
                  <a:srgbClr val="002060"/>
                </a:solidFill>
                <a:latin typeface="+mn-lt"/>
              </a:rPr>
              <a:t>не формируются</a:t>
            </a:r>
          </a:p>
        </p:txBody>
      </p:sp>
    </p:spTree>
    <p:extLst>
      <p:ext uri="{BB962C8B-B14F-4D97-AF65-F5344CB8AC3E}">
        <p14:creationId xmlns:p14="http://schemas.microsoft.com/office/powerpoint/2010/main" val="524094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7186"/>
            <a:ext cx="1402441" cy="548985"/>
          </a:xfrm>
          <a:prstGeom prst="rect">
            <a:avLst/>
          </a:prstGeom>
        </p:spPr>
      </p:pic>
      <p:sp>
        <p:nvSpPr>
          <p:cNvPr id="12" name="Номер слайда 3">
            <a:extLst>
              <a:ext uri="{FF2B5EF4-FFF2-40B4-BE49-F238E27FC236}">
                <a16:creationId xmlns:a16="http://schemas.microsoft.com/office/drawing/2014/main" id="{17286733-B14D-C84F-AED0-2D8B41D7F62C}"/>
              </a:ext>
            </a:extLst>
          </p:cNvPr>
          <p:cNvSpPr txBox="1">
            <a:spLocks/>
          </p:cNvSpPr>
          <p:nvPr/>
        </p:nvSpPr>
        <p:spPr bwMode="auto">
          <a:xfrm>
            <a:off x="11740115" y="6317902"/>
            <a:ext cx="131446" cy="235962"/>
          </a:xfrm>
          <a:prstGeom prst="rect">
            <a:avLst/>
          </a:prstGeom>
          <a:noFill/>
          <a:ln w="12700">
            <a:miter lim="4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5400" tIns="25400" rIns="25400" bIns="254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chemeClr val="tx1"/>
                </a:solidFill>
                <a:effectLst/>
                <a:uFillTx/>
                <a:latin typeface="Calibri" pitchFamily="34" charset="0"/>
                <a:ea typeface="Helvetica Neue Light"/>
                <a:cs typeface="Arial" charset="0"/>
                <a:sym typeface="Helvetica Neue Light"/>
              </a:defRPr>
            </a:lvl1pPr>
            <a:lvl2pPr marL="1485900" marR="0" indent="-5715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2pPr>
            <a:lvl3pPr marL="22860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3pPr>
            <a:lvl4pPr marL="32004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4pPr>
            <a:lvl5pPr marL="41148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5pPr>
            <a:lvl6pPr marL="50292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6pPr>
            <a:lvl7pPr marL="59436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7pPr>
            <a:lvl8pPr marL="68580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8pPr>
            <a:lvl9pPr marL="77724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9pPr>
          </a:lstStyle>
          <a:p>
            <a:fld id="{5A8242B7-AA92-42C9-A6DB-4A78B9BC4F20}" type="slidenum">
              <a:rPr lang="ru-RU" altLang="ru-RU" sz="1200" b="1" kern="0" smtClean="0">
                <a:solidFill>
                  <a:prstClr val="black">
                    <a:lumMod val="65000"/>
                    <a:lumOff val="35000"/>
                  </a:prstClr>
                </a:solidFill>
                <a:latin typeface="Segoe UI Light" panose="020B0502040204020203" pitchFamily="34" charset="0"/>
                <a:cs typeface="Segoe UI Light" panose="020B0502040204020203" pitchFamily="34" charset="0"/>
              </a:rPr>
              <a:pPr/>
              <a:t>14</a:t>
            </a:fld>
            <a:endParaRPr lang="ru-RU" altLang="ru-RU" sz="1200" b="1" kern="0" dirty="0">
              <a:solidFill>
                <a:prstClr val="black">
                  <a:lumMod val="65000"/>
                  <a:lumOff val="35000"/>
                </a:prstClr>
              </a:solidFill>
              <a:latin typeface="Segoe UI Light" panose="020B0502040204020203" pitchFamily="34" charset="0"/>
              <a:cs typeface="Segoe UI Light" panose="020B0502040204020203" pitchFamily="34" charset="0"/>
            </a:endParaRPr>
          </a:p>
        </p:txBody>
      </p:sp>
      <p:sp>
        <p:nvSpPr>
          <p:cNvPr id="6" name="TextBox 5"/>
          <p:cNvSpPr txBox="1"/>
          <p:nvPr/>
        </p:nvSpPr>
        <p:spPr>
          <a:xfrm>
            <a:off x="239563" y="971663"/>
            <a:ext cx="11371344" cy="369332"/>
          </a:xfrm>
          <a:prstGeom prst="rect">
            <a:avLst/>
          </a:prstGeom>
          <a:noFill/>
        </p:spPr>
        <p:txBody>
          <a:bodyPr wrap="square" rtlCol="0">
            <a:spAutoFit/>
          </a:bodyPr>
          <a:lstStyle/>
          <a:p>
            <a:r>
              <a:rPr lang="ru-RU" b="1" dirty="0">
                <a:solidFill>
                  <a:prstClr val="black"/>
                </a:solidFill>
              </a:rPr>
              <a:t>Справки по консолидируемым расчетам (ф. 0503125), используемые при консолидации Отчета (ф. 0503121)</a:t>
            </a:r>
          </a:p>
        </p:txBody>
      </p:sp>
      <p:graphicFrame>
        <p:nvGraphicFramePr>
          <p:cNvPr id="7" name="Таблица 6"/>
          <p:cNvGraphicFramePr>
            <a:graphicFrameLocks noGrp="1"/>
          </p:cNvGraphicFramePr>
          <p:nvPr>
            <p:extLst>
              <p:ext uri="{D42A27DB-BD31-4B8C-83A1-F6EECF244321}">
                <p14:modId xmlns:p14="http://schemas.microsoft.com/office/powerpoint/2010/main" val="2328146665"/>
              </p:ext>
            </p:extLst>
          </p:nvPr>
        </p:nvGraphicFramePr>
        <p:xfrm>
          <a:off x="1527477" y="1510553"/>
          <a:ext cx="8530922" cy="1340802"/>
        </p:xfrm>
        <a:graphic>
          <a:graphicData uri="http://schemas.openxmlformats.org/drawingml/2006/table">
            <a:tbl>
              <a:tblPr firstRow="1" bandRow="1">
                <a:tableStyleId>{5C22544A-7EE6-4342-B048-85BDC9FD1C3A}</a:tableStyleId>
              </a:tblPr>
              <a:tblGrid>
                <a:gridCol w="733310">
                  <a:extLst>
                    <a:ext uri="{9D8B030D-6E8A-4147-A177-3AD203B41FA5}">
                      <a16:colId xmlns:a16="http://schemas.microsoft.com/office/drawing/2014/main" val="20000"/>
                    </a:ext>
                  </a:extLst>
                </a:gridCol>
                <a:gridCol w="3532151">
                  <a:extLst>
                    <a:ext uri="{9D8B030D-6E8A-4147-A177-3AD203B41FA5}">
                      <a16:colId xmlns:a16="http://schemas.microsoft.com/office/drawing/2014/main" val="20001"/>
                    </a:ext>
                  </a:extLst>
                </a:gridCol>
                <a:gridCol w="688026">
                  <a:extLst>
                    <a:ext uri="{9D8B030D-6E8A-4147-A177-3AD203B41FA5}">
                      <a16:colId xmlns:a16="http://schemas.microsoft.com/office/drawing/2014/main" val="20002"/>
                    </a:ext>
                  </a:extLst>
                </a:gridCol>
                <a:gridCol w="3577435">
                  <a:extLst>
                    <a:ext uri="{9D8B030D-6E8A-4147-A177-3AD203B41FA5}">
                      <a16:colId xmlns:a16="http://schemas.microsoft.com/office/drawing/2014/main" val="20003"/>
                    </a:ext>
                  </a:extLst>
                </a:gridCol>
              </a:tblGrid>
              <a:tr h="350800">
                <a:tc gridSpan="2">
                  <a:txBody>
                    <a:bodyPr/>
                    <a:lstStyle/>
                    <a:p>
                      <a:pPr algn="ctr"/>
                      <a:r>
                        <a:rPr lang="ru-RU" dirty="0"/>
                        <a:t>Справки по счетам</a:t>
                      </a:r>
                    </a:p>
                  </a:txBody>
                  <a:tcPr>
                    <a:solidFill>
                      <a:schemeClr val="accent5">
                        <a:lumMod val="75000"/>
                      </a:schemeClr>
                    </a:solidFill>
                  </a:tcPr>
                </a:tc>
                <a:tc hMerge="1">
                  <a:txBody>
                    <a:bodyPr/>
                    <a:lstStyle/>
                    <a:p>
                      <a:endParaRPr lang="ru-RU" dirty="0"/>
                    </a:p>
                  </a:txBody>
                  <a:tcPr/>
                </a:tc>
                <a:tc gridSpan="2">
                  <a:txBody>
                    <a:bodyPr/>
                    <a:lstStyle/>
                    <a:p>
                      <a:pPr algn="ctr"/>
                      <a:r>
                        <a:rPr lang="ru-RU" dirty="0"/>
                        <a:t>Справки по счетам</a:t>
                      </a:r>
                    </a:p>
                  </a:txBody>
                  <a:tcPr>
                    <a:solidFill>
                      <a:schemeClr val="accent5">
                        <a:lumMod val="75000"/>
                      </a:schemeClr>
                    </a:solidFill>
                  </a:tcPr>
                </a:tc>
                <a:tc hMerge="1">
                  <a:txBody>
                    <a:bodyPr/>
                    <a:lstStyle/>
                    <a:p>
                      <a:endParaRPr lang="ru-RU"/>
                    </a:p>
                  </a:txBody>
                  <a:tcPr/>
                </a:tc>
                <a:extLst>
                  <a:ext uri="{0D108BD9-81ED-4DB2-BD59-A6C34878D82A}">
                    <a16:rowId xmlns:a16="http://schemas.microsoft.com/office/drawing/2014/main" val="10000"/>
                  </a:ext>
                </a:extLst>
              </a:tr>
              <a:tr h="481172">
                <a:tc rowSpan="2">
                  <a:txBody>
                    <a:bodyPr/>
                    <a:lstStyle/>
                    <a:p>
                      <a:pPr algn="ctr"/>
                      <a:r>
                        <a:rPr lang="ru-RU" dirty="0"/>
                        <a:t>КВР 804</a:t>
                      </a:r>
                    </a:p>
                  </a:txBody>
                  <a:tcPr vert="vert270" anchor="ctr"/>
                </a:tc>
                <a:tc>
                  <a:txBody>
                    <a:bodyPr/>
                    <a:lstStyle/>
                    <a:p>
                      <a:pPr algn="ctr"/>
                      <a:r>
                        <a:rPr lang="ru-RU" dirty="0"/>
                        <a:t>1 40120 241</a:t>
                      </a:r>
                    </a:p>
                  </a:txBody>
                  <a:tcPr anchor="ctr"/>
                </a:tc>
                <a:tc rowSpan="2">
                  <a:txBody>
                    <a:bodyPr/>
                    <a:lstStyle/>
                    <a:p>
                      <a:pPr algn="ctr"/>
                      <a:r>
                        <a:rPr lang="ru-RU" dirty="0"/>
                        <a:t>КДБ 207%194</a:t>
                      </a:r>
                    </a:p>
                  </a:txBody>
                  <a:tcPr vert="vert270" anchor="ctr"/>
                </a:tc>
                <a:tc>
                  <a:txBody>
                    <a:bodyPr/>
                    <a:lstStyle/>
                    <a:p>
                      <a:pPr algn="ctr"/>
                      <a:r>
                        <a:rPr lang="ru-RU" dirty="0"/>
                        <a:t>1 40110</a:t>
                      </a:r>
                      <a:r>
                        <a:rPr lang="ru-RU" baseline="0" dirty="0"/>
                        <a:t> 189, 1 40110 191</a:t>
                      </a:r>
                      <a:endParaRPr lang="ru-RU" dirty="0"/>
                    </a:p>
                  </a:txBody>
                  <a:tcPr anchor="ctr"/>
                </a:tc>
                <a:extLst>
                  <a:ext uri="{0D108BD9-81ED-4DB2-BD59-A6C34878D82A}">
                    <a16:rowId xmlns:a16="http://schemas.microsoft.com/office/drawing/2014/main" val="10001"/>
                  </a:ext>
                </a:extLst>
              </a:tr>
              <a:tr h="493870">
                <a:tc vMerge="1">
                  <a:txBody>
                    <a:bodyPr/>
                    <a:lstStyle/>
                    <a:p>
                      <a:endParaRPr lang="ru-RU"/>
                    </a:p>
                  </a:txBody>
                  <a:tcPr/>
                </a:tc>
                <a:tc>
                  <a:txBody>
                    <a:bodyPr/>
                    <a:lstStyle/>
                    <a:p>
                      <a:pPr algn="ctr"/>
                      <a:r>
                        <a:rPr lang="ru-RU" dirty="0"/>
                        <a:t>1 40120 281</a:t>
                      </a:r>
                    </a:p>
                  </a:txBody>
                  <a:tcPr anchor="ctr"/>
                </a:tc>
                <a:tc vMerge="1">
                  <a:txBody>
                    <a:bodyPr/>
                    <a:lstStyle/>
                    <a:p>
                      <a:endParaRPr lang="ru-RU"/>
                    </a:p>
                  </a:txBody>
                  <a:tcPr/>
                </a:tc>
                <a:tc>
                  <a:txBody>
                    <a:bodyPr/>
                    <a:lstStyle/>
                    <a:p>
                      <a:pPr algn="ctr"/>
                      <a:r>
                        <a:rPr lang="ru-RU" baseline="0" dirty="0"/>
                        <a:t>1 40110 195</a:t>
                      </a:r>
                      <a:endParaRPr lang="ru-RU" dirty="0"/>
                    </a:p>
                  </a:txBody>
                  <a:tcPr anchor="ctr"/>
                </a:tc>
                <a:extLst>
                  <a:ext uri="{0D108BD9-81ED-4DB2-BD59-A6C34878D82A}">
                    <a16:rowId xmlns:a16="http://schemas.microsoft.com/office/drawing/2014/main" val="10002"/>
                  </a:ext>
                </a:extLst>
              </a:tr>
            </a:tbl>
          </a:graphicData>
        </a:graphic>
      </p:graphicFrame>
      <p:graphicFrame>
        <p:nvGraphicFramePr>
          <p:cNvPr id="16" name="Таблица 15"/>
          <p:cNvGraphicFramePr>
            <a:graphicFrameLocks noGrp="1"/>
          </p:cNvGraphicFramePr>
          <p:nvPr>
            <p:extLst>
              <p:ext uri="{D42A27DB-BD31-4B8C-83A1-F6EECF244321}">
                <p14:modId xmlns:p14="http://schemas.microsoft.com/office/powerpoint/2010/main" val="2585673605"/>
              </p:ext>
            </p:extLst>
          </p:nvPr>
        </p:nvGraphicFramePr>
        <p:xfrm>
          <a:off x="1533316" y="2848461"/>
          <a:ext cx="8515252" cy="1231925"/>
        </p:xfrm>
        <a:graphic>
          <a:graphicData uri="http://schemas.openxmlformats.org/drawingml/2006/table">
            <a:tbl>
              <a:tblPr firstRow="1" bandRow="1">
                <a:tableStyleId>{5C22544A-7EE6-4342-B048-85BDC9FD1C3A}</a:tableStyleId>
              </a:tblPr>
              <a:tblGrid>
                <a:gridCol w="731962">
                  <a:extLst>
                    <a:ext uri="{9D8B030D-6E8A-4147-A177-3AD203B41FA5}">
                      <a16:colId xmlns:a16="http://schemas.microsoft.com/office/drawing/2014/main" val="20000"/>
                    </a:ext>
                  </a:extLst>
                </a:gridCol>
                <a:gridCol w="3525664">
                  <a:extLst>
                    <a:ext uri="{9D8B030D-6E8A-4147-A177-3AD203B41FA5}">
                      <a16:colId xmlns:a16="http://schemas.microsoft.com/office/drawing/2014/main" val="20001"/>
                    </a:ext>
                  </a:extLst>
                </a:gridCol>
                <a:gridCol w="686762">
                  <a:extLst>
                    <a:ext uri="{9D8B030D-6E8A-4147-A177-3AD203B41FA5}">
                      <a16:colId xmlns:a16="http://schemas.microsoft.com/office/drawing/2014/main" val="20002"/>
                    </a:ext>
                  </a:extLst>
                </a:gridCol>
                <a:gridCol w="3570864">
                  <a:extLst>
                    <a:ext uri="{9D8B030D-6E8A-4147-A177-3AD203B41FA5}">
                      <a16:colId xmlns:a16="http://schemas.microsoft.com/office/drawing/2014/main" val="20003"/>
                    </a:ext>
                  </a:extLst>
                </a:gridCol>
              </a:tblGrid>
              <a:tr h="1231925">
                <a:tc>
                  <a:txBody>
                    <a:bodyPr/>
                    <a:lstStyle/>
                    <a:p>
                      <a:pPr algn="ctr"/>
                      <a:r>
                        <a:rPr lang="ru-RU" b="0" dirty="0">
                          <a:solidFill>
                            <a:srgbClr val="000000"/>
                          </a:solidFill>
                        </a:rPr>
                        <a:t>КВР </a:t>
                      </a:r>
                    </a:p>
                    <a:p>
                      <a:pPr algn="ctr"/>
                      <a:r>
                        <a:rPr lang="ru-RU" b="0" dirty="0">
                          <a:solidFill>
                            <a:srgbClr val="000000"/>
                          </a:solidFill>
                        </a:rPr>
                        <a:t>801, 802</a:t>
                      </a:r>
                    </a:p>
                  </a:txBody>
                  <a:tcPr vert="vert270" anchor="ctr">
                    <a:solidFill>
                      <a:schemeClr val="accent1">
                        <a:lumMod val="40000"/>
                        <a:lumOff val="60000"/>
                      </a:schemeClr>
                    </a:solidFill>
                  </a:tcPr>
                </a:tc>
                <a:tc>
                  <a:txBody>
                    <a:bodyPr/>
                    <a:lstStyle/>
                    <a:p>
                      <a:pPr algn="ctr"/>
                      <a:r>
                        <a:rPr lang="ru-RU" b="0" dirty="0">
                          <a:solidFill>
                            <a:srgbClr val="000000"/>
                          </a:solidFill>
                        </a:rPr>
                        <a:t>1 30404 ХХХ</a:t>
                      </a:r>
                    </a:p>
                  </a:txBody>
                  <a:tcPr anchor="ctr">
                    <a:solidFill>
                      <a:schemeClr val="accent1">
                        <a:lumMod val="40000"/>
                        <a:lumOff val="60000"/>
                      </a:schemeClr>
                    </a:solidFill>
                  </a:tcPr>
                </a:tc>
                <a:tc>
                  <a:txBody>
                    <a:bodyPr/>
                    <a:lstStyle/>
                    <a:p>
                      <a:pPr algn="ctr"/>
                      <a:r>
                        <a:rPr lang="ru-RU" b="0" dirty="0">
                          <a:solidFill>
                            <a:srgbClr val="000000"/>
                          </a:solidFill>
                        </a:rPr>
                        <a:t>АГПДБ </a:t>
                      </a:r>
                    </a:p>
                    <a:p>
                      <a:pPr algn="ctr"/>
                      <a:r>
                        <a:rPr lang="ru-RU" b="0" dirty="0">
                          <a:solidFill>
                            <a:srgbClr val="000000"/>
                          </a:solidFill>
                        </a:rPr>
                        <a:t>191, 192</a:t>
                      </a:r>
                    </a:p>
                  </a:txBody>
                  <a:tcPr vert="vert270" anchor="ctr">
                    <a:solidFill>
                      <a:schemeClr val="accent1">
                        <a:lumMod val="40000"/>
                        <a:lumOff val="60000"/>
                      </a:schemeClr>
                    </a:solidFill>
                  </a:tcPr>
                </a:tc>
                <a:tc>
                  <a:txBody>
                    <a:bodyPr/>
                    <a:lstStyle/>
                    <a:p>
                      <a:pPr algn="ctr"/>
                      <a:r>
                        <a:rPr lang="ru-RU" b="0" dirty="0">
                          <a:solidFill>
                            <a:srgbClr val="000000"/>
                          </a:solidFill>
                        </a:rPr>
                        <a:t>1 30404 ХХХ</a:t>
                      </a:r>
                    </a:p>
                  </a:txBody>
                  <a:tcPr anchor="ctr">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
        <p:nvSpPr>
          <p:cNvPr id="14" name="Прямоугольник 13"/>
          <p:cNvSpPr/>
          <p:nvPr/>
        </p:nvSpPr>
        <p:spPr>
          <a:xfrm>
            <a:off x="6096000" y="68285"/>
            <a:ext cx="6096000" cy="400110"/>
          </a:xfrm>
          <a:prstGeom prst="rect">
            <a:avLst/>
          </a:prstGeom>
        </p:spPr>
        <p:txBody>
          <a:bodyPr>
            <a:spAutoFit/>
          </a:bodyPr>
          <a:lstStyle/>
          <a:p>
            <a:pPr algn="r"/>
            <a:r>
              <a:rPr lang="ru-RU" sz="2000" b="1" dirty="0">
                <a:solidFill>
                  <a:schemeClr val="accent1">
                    <a:lumMod val="50000"/>
                  </a:schemeClr>
                </a:solidFill>
              </a:rPr>
              <a:t>Формирование бюджетной отчетности</a:t>
            </a:r>
          </a:p>
        </p:txBody>
      </p:sp>
      <p:sp>
        <p:nvSpPr>
          <p:cNvPr id="2" name="Умножение 1"/>
          <p:cNvSpPr/>
          <p:nvPr/>
        </p:nvSpPr>
        <p:spPr>
          <a:xfrm>
            <a:off x="1189703" y="2633028"/>
            <a:ext cx="9812593" cy="1531628"/>
          </a:xfrm>
          <a:prstGeom prst="mathMultiply">
            <a:avLst>
              <a:gd name="adj1" fmla="val 490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239563" y="4404646"/>
            <a:ext cx="11371344" cy="369332"/>
          </a:xfrm>
          <a:prstGeom prst="rect">
            <a:avLst/>
          </a:prstGeom>
          <a:noFill/>
        </p:spPr>
        <p:txBody>
          <a:bodyPr wrap="square" rtlCol="0">
            <a:spAutoFit/>
          </a:bodyPr>
          <a:lstStyle/>
          <a:p>
            <a:r>
              <a:rPr lang="ru-RU" b="1" dirty="0">
                <a:solidFill>
                  <a:prstClr val="black"/>
                </a:solidFill>
              </a:rPr>
              <a:t>Справки по консолидируемым расчетам (ф. 0503725), используемые при консолидации Отчета (ф. 0503721)</a:t>
            </a:r>
          </a:p>
        </p:txBody>
      </p:sp>
      <p:graphicFrame>
        <p:nvGraphicFramePr>
          <p:cNvPr id="13" name="Таблица 12"/>
          <p:cNvGraphicFramePr>
            <a:graphicFrameLocks noGrp="1"/>
          </p:cNvGraphicFramePr>
          <p:nvPr>
            <p:extLst>
              <p:ext uri="{D42A27DB-BD31-4B8C-83A1-F6EECF244321}">
                <p14:modId xmlns:p14="http://schemas.microsoft.com/office/powerpoint/2010/main" val="535504488"/>
              </p:ext>
            </p:extLst>
          </p:nvPr>
        </p:nvGraphicFramePr>
        <p:xfrm>
          <a:off x="1516591" y="4913667"/>
          <a:ext cx="8530922" cy="365760"/>
        </p:xfrm>
        <a:graphic>
          <a:graphicData uri="http://schemas.openxmlformats.org/drawingml/2006/table">
            <a:tbl>
              <a:tblPr firstRow="1" bandRow="1">
                <a:tableStyleId>{5C22544A-7EE6-4342-B048-85BDC9FD1C3A}</a:tableStyleId>
              </a:tblPr>
              <a:tblGrid>
                <a:gridCol w="4265461">
                  <a:extLst>
                    <a:ext uri="{9D8B030D-6E8A-4147-A177-3AD203B41FA5}">
                      <a16:colId xmlns:a16="http://schemas.microsoft.com/office/drawing/2014/main" val="20000"/>
                    </a:ext>
                  </a:extLst>
                </a:gridCol>
                <a:gridCol w="4265461">
                  <a:extLst>
                    <a:ext uri="{9D8B030D-6E8A-4147-A177-3AD203B41FA5}">
                      <a16:colId xmlns:a16="http://schemas.microsoft.com/office/drawing/2014/main" val="20001"/>
                    </a:ext>
                  </a:extLst>
                </a:gridCol>
              </a:tblGrid>
              <a:tr h="350800">
                <a:tc>
                  <a:txBody>
                    <a:bodyPr/>
                    <a:lstStyle/>
                    <a:p>
                      <a:pPr algn="ctr"/>
                      <a:r>
                        <a:rPr lang="ru-RU" dirty="0"/>
                        <a:t>Справки по счетам</a:t>
                      </a:r>
                    </a:p>
                  </a:txBody>
                  <a:tcPr>
                    <a:solidFill>
                      <a:schemeClr val="accent5">
                        <a:lumMod val="75000"/>
                      </a:schemeClr>
                    </a:solidFill>
                  </a:tcPr>
                </a:tc>
                <a:tc>
                  <a:txBody>
                    <a:bodyPr/>
                    <a:lstStyle/>
                    <a:p>
                      <a:pPr algn="ctr"/>
                      <a:r>
                        <a:rPr lang="ru-RU" dirty="0"/>
                        <a:t>Справки по счетам</a:t>
                      </a:r>
                    </a:p>
                  </a:txBody>
                  <a:tcPr>
                    <a:solidFill>
                      <a:schemeClr val="accent5">
                        <a:lumMod val="75000"/>
                      </a:schemeClr>
                    </a:solidFill>
                  </a:tcPr>
                </a:tc>
                <a:extLst>
                  <a:ext uri="{0D108BD9-81ED-4DB2-BD59-A6C34878D82A}">
                    <a16:rowId xmlns:a16="http://schemas.microsoft.com/office/drawing/2014/main" val="10000"/>
                  </a:ext>
                </a:extLst>
              </a:tr>
            </a:tbl>
          </a:graphicData>
        </a:graphic>
      </p:graphicFrame>
      <p:graphicFrame>
        <p:nvGraphicFramePr>
          <p:cNvPr id="19" name="Таблица 18"/>
          <p:cNvGraphicFramePr>
            <a:graphicFrameLocks noGrp="1"/>
          </p:cNvGraphicFramePr>
          <p:nvPr>
            <p:extLst>
              <p:ext uri="{D42A27DB-BD31-4B8C-83A1-F6EECF244321}">
                <p14:modId xmlns:p14="http://schemas.microsoft.com/office/powerpoint/2010/main" val="329697649"/>
              </p:ext>
            </p:extLst>
          </p:nvPr>
        </p:nvGraphicFramePr>
        <p:xfrm>
          <a:off x="1516101" y="5266054"/>
          <a:ext cx="8515252" cy="1231925"/>
        </p:xfrm>
        <a:graphic>
          <a:graphicData uri="http://schemas.openxmlformats.org/drawingml/2006/table">
            <a:tbl>
              <a:tblPr firstRow="1" bandRow="1">
                <a:tableStyleId>{5C22544A-7EE6-4342-B048-85BDC9FD1C3A}</a:tableStyleId>
              </a:tblPr>
              <a:tblGrid>
                <a:gridCol w="731962">
                  <a:extLst>
                    <a:ext uri="{9D8B030D-6E8A-4147-A177-3AD203B41FA5}">
                      <a16:colId xmlns:a16="http://schemas.microsoft.com/office/drawing/2014/main" val="20000"/>
                    </a:ext>
                  </a:extLst>
                </a:gridCol>
                <a:gridCol w="3525664">
                  <a:extLst>
                    <a:ext uri="{9D8B030D-6E8A-4147-A177-3AD203B41FA5}">
                      <a16:colId xmlns:a16="http://schemas.microsoft.com/office/drawing/2014/main" val="20001"/>
                    </a:ext>
                  </a:extLst>
                </a:gridCol>
                <a:gridCol w="686762">
                  <a:extLst>
                    <a:ext uri="{9D8B030D-6E8A-4147-A177-3AD203B41FA5}">
                      <a16:colId xmlns:a16="http://schemas.microsoft.com/office/drawing/2014/main" val="20002"/>
                    </a:ext>
                  </a:extLst>
                </a:gridCol>
                <a:gridCol w="3570864">
                  <a:extLst>
                    <a:ext uri="{9D8B030D-6E8A-4147-A177-3AD203B41FA5}">
                      <a16:colId xmlns:a16="http://schemas.microsoft.com/office/drawing/2014/main" val="20003"/>
                    </a:ext>
                  </a:extLst>
                </a:gridCol>
              </a:tblGrid>
              <a:tr h="1231925">
                <a:tc>
                  <a:txBody>
                    <a:bodyPr/>
                    <a:lstStyle/>
                    <a:p>
                      <a:pPr algn="ctr"/>
                      <a:r>
                        <a:rPr lang="ru-RU" b="0" dirty="0">
                          <a:solidFill>
                            <a:srgbClr val="000000"/>
                          </a:solidFill>
                        </a:rPr>
                        <a:t>КВР </a:t>
                      </a:r>
                    </a:p>
                    <a:p>
                      <a:pPr algn="ctr"/>
                      <a:r>
                        <a:rPr lang="ru-RU" b="0" dirty="0">
                          <a:solidFill>
                            <a:srgbClr val="000000"/>
                          </a:solidFill>
                        </a:rPr>
                        <a:t>801, 802</a:t>
                      </a:r>
                    </a:p>
                  </a:txBody>
                  <a:tcPr vert="vert270" anchor="ctr">
                    <a:solidFill>
                      <a:schemeClr val="accent1">
                        <a:lumMod val="40000"/>
                        <a:lumOff val="60000"/>
                      </a:schemeClr>
                    </a:solidFill>
                  </a:tcPr>
                </a:tc>
                <a:tc>
                  <a:txBody>
                    <a:bodyPr/>
                    <a:lstStyle/>
                    <a:p>
                      <a:pPr algn="ctr"/>
                      <a:r>
                        <a:rPr lang="ru-RU" b="0" dirty="0">
                          <a:solidFill>
                            <a:srgbClr val="000000"/>
                          </a:solidFill>
                        </a:rPr>
                        <a:t>0 30404 ХХХ</a:t>
                      </a:r>
                    </a:p>
                  </a:txBody>
                  <a:tcPr anchor="ctr">
                    <a:solidFill>
                      <a:schemeClr val="accent1">
                        <a:lumMod val="40000"/>
                        <a:lumOff val="60000"/>
                      </a:schemeClr>
                    </a:solidFill>
                  </a:tcPr>
                </a:tc>
                <a:tc>
                  <a:txBody>
                    <a:bodyPr/>
                    <a:lstStyle/>
                    <a:p>
                      <a:pPr algn="ctr"/>
                      <a:r>
                        <a:rPr lang="ru-RU" b="0" dirty="0">
                          <a:solidFill>
                            <a:srgbClr val="000000"/>
                          </a:solidFill>
                        </a:rPr>
                        <a:t>АГПДБ </a:t>
                      </a:r>
                    </a:p>
                    <a:p>
                      <a:pPr algn="ctr"/>
                      <a:r>
                        <a:rPr lang="ru-RU" b="0" dirty="0">
                          <a:solidFill>
                            <a:srgbClr val="000000"/>
                          </a:solidFill>
                        </a:rPr>
                        <a:t>191, 192</a:t>
                      </a:r>
                    </a:p>
                  </a:txBody>
                  <a:tcPr vert="vert270" anchor="ctr">
                    <a:solidFill>
                      <a:schemeClr val="accent1">
                        <a:lumMod val="40000"/>
                        <a:lumOff val="60000"/>
                      </a:schemeClr>
                    </a:solidFill>
                  </a:tcPr>
                </a:tc>
                <a:tc>
                  <a:txBody>
                    <a:bodyPr/>
                    <a:lstStyle/>
                    <a:p>
                      <a:pPr algn="ctr"/>
                      <a:r>
                        <a:rPr lang="ru-RU" b="0" dirty="0">
                          <a:solidFill>
                            <a:srgbClr val="000000"/>
                          </a:solidFill>
                        </a:rPr>
                        <a:t>0 30404 ХХХ</a:t>
                      </a:r>
                    </a:p>
                  </a:txBody>
                  <a:tcPr anchor="ctr">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
        <p:nvSpPr>
          <p:cNvPr id="20" name="Умножение 19"/>
          <p:cNvSpPr/>
          <p:nvPr/>
        </p:nvSpPr>
        <p:spPr>
          <a:xfrm>
            <a:off x="1189702" y="5114781"/>
            <a:ext cx="9812593" cy="1531628"/>
          </a:xfrm>
          <a:prstGeom prst="mathMultiply">
            <a:avLst>
              <a:gd name="adj1" fmla="val 490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379405" y="3214176"/>
            <a:ext cx="1245780" cy="369332"/>
          </a:xfrm>
          <a:prstGeom prst="rect">
            <a:avLst/>
          </a:prstGeom>
          <a:noFill/>
        </p:spPr>
        <p:txBody>
          <a:bodyPr wrap="square" rtlCol="0">
            <a:spAutoFit/>
          </a:bodyPr>
          <a:lstStyle/>
          <a:p>
            <a:r>
              <a:rPr lang="ru-RU" dirty="0">
                <a:solidFill>
                  <a:srgbClr val="C00000"/>
                </a:solidFill>
              </a:rPr>
              <a:t>РБС, ГРБС</a:t>
            </a:r>
          </a:p>
        </p:txBody>
      </p:sp>
      <p:sp>
        <p:nvSpPr>
          <p:cNvPr id="21" name="TextBox 20"/>
          <p:cNvSpPr txBox="1"/>
          <p:nvPr/>
        </p:nvSpPr>
        <p:spPr>
          <a:xfrm>
            <a:off x="10379405" y="2157788"/>
            <a:ext cx="1245780" cy="369332"/>
          </a:xfrm>
          <a:prstGeom prst="rect">
            <a:avLst/>
          </a:prstGeom>
          <a:noFill/>
        </p:spPr>
        <p:txBody>
          <a:bodyPr wrap="square" rtlCol="0">
            <a:spAutoFit/>
          </a:bodyPr>
          <a:lstStyle/>
          <a:p>
            <a:r>
              <a:rPr lang="ru-RU" dirty="0">
                <a:solidFill>
                  <a:srgbClr val="00B050"/>
                </a:solidFill>
              </a:rPr>
              <a:t>ФО</a:t>
            </a:r>
          </a:p>
        </p:txBody>
      </p:sp>
      <p:sp>
        <p:nvSpPr>
          <p:cNvPr id="22" name="TextBox 21"/>
          <p:cNvSpPr txBox="1"/>
          <p:nvPr/>
        </p:nvSpPr>
        <p:spPr>
          <a:xfrm>
            <a:off x="10299404" y="5522647"/>
            <a:ext cx="1506434" cy="646331"/>
          </a:xfrm>
          <a:prstGeom prst="rect">
            <a:avLst/>
          </a:prstGeom>
          <a:noFill/>
        </p:spPr>
        <p:txBody>
          <a:bodyPr wrap="square" rtlCol="0">
            <a:spAutoFit/>
          </a:bodyPr>
          <a:lstStyle/>
          <a:p>
            <a:r>
              <a:rPr lang="ru-RU" dirty="0">
                <a:solidFill>
                  <a:srgbClr val="C00000"/>
                </a:solidFill>
              </a:rPr>
              <a:t>Головное учреждение</a:t>
            </a:r>
          </a:p>
        </p:txBody>
      </p:sp>
    </p:spTree>
    <p:extLst>
      <p:ext uri="{BB962C8B-B14F-4D97-AF65-F5344CB8AC3E}">
        <p14:creationId xmlns:p14="http://schemas.microsoft.com/office/powerpoint/2010/main" val="4054986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7186"/>
            <a:ext cx="1402441" cy="548985"/>
          </a:xfrm>
          <a:prstGeom prst="rect">
            <a:avLst/>
          </a:prstGeom>
        </p:spPr>
      </p:pic>
      <p:sp>
        <p:nvSpPr>
          <p:cNvPr id="12" name="Номер слайда 3">
            <a:extLst>
              <a:ext uri="{FF2B5EF4-FFF2-40B4-BE49-F238E27FC236}">
                <a16:creationId xmlns:a16="http://schemas.microsoft.com/office/drawing/2014/main" id="{17286733-B14D-C84F-AED0-2D8B41D7F62C}"/>
              </a:ext>
            </a:extLst>
          </p:cNvPr>
          <p:cNvSpPr txBox="1">
            <a:spLocks/>
          </p:cNvSpPr>
          <p:nvPr/>
        </p:nvSpPr>
        <p:spPr bwMode="auto">
          <a:xfrm>
            <a:off x="11740115" y="6317902"/>
            <a:ext cx="131446" cy="235962"/>
          </a:xfrm>
          <a:prstGeom prst="rect">
            <a:avLst/>
          </a:prstGeom>
          <a:noFill/>
          <a:ln w="12700">
            <a:miter lim="4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5400" tIns="25400" rIns="25400" bIns="254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chemeClr val="tx1"/>
                </a:solidFill>
                <a:effectLst/>
                <a:uFillTx/>
                <a:latin typeface="Calibri" pitchFamily="34" charset="0"/>
                <a:ea typeface="Helvetica Neue Light"/>
                <a:cs typeface="Arial" charset="0"/>
                <a:sym typeface="Helvetica Neue Light"/>
              </a:defRPr>
            </a:lvl1pPr>
            <a:lvl2pPr marL="1485900" marR="0" indent="-5715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2pPr>
            <a:lvl3pPr marL="22860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3pPr>
            <a:lvl4pPr marL="32004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4pPr>
            <a:lvl5pPr marL="411480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5pPr>
            <a:lvl6pPr marL="50292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6pPr>
            <a:lvl7pPr marL="59436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7pPr>
            <a:lvl8pPr marL="68580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8pPr>
            <a:lvl9pPr marL="7772400" marR="0" indent="-457200" algn="ctr" defTabSz="825500" rtl="0" eaLnBrk="0" fontAlgn="base" latinLnBrk="0" hangingPunct="0">
              <a:lnSpc>
                <a:spcPct val="100000"/>
              </a:lnSpc>
              <a:spcBef>
                <a:spcPct val="0"/>
              </a:spcBef>
              <a:spcAft>
                <a:spcPct val="0"/>
              </a:spcAft>
              <a:buClrTx/>
              <a:buSzTx/>
              <a:buFontTx/>
              <a:buNone/>
              <a:tabLst/>
              <a:defRPr kumimoji="0" sz="3000" b="1" i="0" u="none" strike="noStrike" cap="none" spc="0" normalizeH="0" baseline="0">
                <a:ln>
                  <a:noFill/>
                </a:ln>
                <a:solidFill>
                  <a:schemeClr val="tx1"/>
                </a:solidFill>
                <a:effectLst/>
                <a:uFillTx/>
                <a:latin typeface="Calibri" pitchFamily="34" charset="0"/>
                <a:ea typeface="Helvetica Neue"/>
                <a:cs typeface="Arial" charset="0"/>
                <a:sym typeface="Helvetica Neue"/>
              </a:defRPr>
            </a:lvl9pPr>
          </a:lstStyle>
          <a:p>
            <a:fld id="{5A8242B7-AA92-42C9-A6DB-4A78B9BC4F20}" type="slidenum">
              <a:rPr lang="ru-RU" altLang="ru-RU" sz="1200" b="1" kern="0" smtClean="0">
                <a:solidFill>
                  <a:prstClr val="black">
                    <a:lumMod val="65000"/>
                    <a:lumOff val="35000"/>
                  </a:prstClr>
                </a:solidFill>
                <a:latin typeface="Segoe UI Light" panose="020B0502040204020203" pitchFamily="34" charset="0"/>
                <a:cs typeface="Segoe UI Light" panose="020B0502040204020203" pitchFamily="34" charset="0"/>
              </a:rPr>
              <a:pPr/>
              <a:t>15</a:t>
            </a:fld>
            <a:endParaRPr lang="ru-RU" altLang="ru-RU" sz="1200" b="1" kern="0" dirty="0">
              <a:solidFill>
                <a:prstClr val="black">
                  <a:lumMod val="65000"/>
                  <a:lumOff val="35000"/>
                </a:prstClr>
              </a:solidFill>
              <a:latin typeface="Segoe UI Light" panose="020B0502040204020203" pitchFamily="34" charset="0"/>
              <a:cs typeface="Segoe UI Light" panose="020B0502040204020203" pitchFamily="34" charset="0"/>
            </a:endParaRPr>
          </a:p>
        </p:txBody>
      </p:sp>
      <p:sp>
        <p:nvSpPr>
          <p:cNvPr id="6" name="TextBox 5"/>
          <p:cNvSpPr txBox="1"/>
          <p:nvPr/>
        </p:nvSpPr>
        <p:spPr>
          <a:xfrm>
            <a:off x="239563" y="971663"/>
            <a:ext cx="11371344" cy="369332"/>
          </a:xfrm>
          <a:prstGeom prst="rect">
            <a:avLst/>
          </a:prstGeom>
          <a:noFill/>
        </p:spPr>
        <p:txBody>
          <a:bodyPr wrap="square" rtlCol="0">
            <a:spAutoFit/>
          </a:bodyPr>
          <a:lstStyle/>
          <a:p>
            <a:r>
              <a:rPr lang="ru-RU" b="1" dirty="0">
                <a:solidFill>
                  <a:prstClr val="black"/>
                </a:solidFill>
              </a:rPr>
              <a:t>Справки по консолидируемым расчетам (ф. 0503125), используемые при консолидации Отчета (ф. 0503321)</a:t>
            </a:r>
          </a:p>
        </p:txBody>
      </p:sp>
      <p:graphicFrame>
        <p:nvGraphicFramePr>
          <p:cNvPr id="7" name="Таблица 6"/>
          <p:cNvGraphicFramePr>
            <a:graphicFrameLocks noGrp="1"/>
          </p:cNvGraphicFramePr>
          <p:nvPr/>
        </p:nvGraphicFramePr>
        <p:xfrm>
          <a:off x="1527477" y="1510553"/>
          <a:ext cx="8530922" cy="1340802"/>
        </p:xfrm>
        <a:graphic>
          <a:graphicData uri="http://schemas.openxmlformats.org/drawingml/2006/table">
            <a:tbl>
              <a:tblPr firstRow="1" bandRow="1">
                <a:tableStyleId>{5C22544A-7EE6-4342-B048-85BDC9FD1C3A}</a:tableStyleId>
              </a:tblPr>
              <a:tblGrid>
                <a:gridCol w="733310">
                  <a:extLst>
                    <a:ext uri="{9D8B030D-6E8A-4147-A177-3AD203B41FA5}">
                      <a16:colId xmlns:a16="http://schemas.microsoft.com/office/drawing/2014/main" val="20000"/>
                    </a:ext>
                  </a:extLst>
                </a:gridCol>
                <a:gridCol w="3532151">
                  <a:extLst>
                    <a:ext uri="{9D8B030D-6E8A-4147-A177-3AD203B41FA5}">
                      <a16:colId xmlns:a16="http://schemas.microsoft.com/office/drawing/2014/main" val="20001"/>
                    </a:ext>
                  </a:extLst>
                </a:gridCol>
                <a:gridCol w="688026">
                  <a:extLst>
                    <a:ext uri="{9D8B030D-6E8A-4147-A177-3AD203B41FA5}">
                      <a16:colId xmlns:a16="http://schemas.microsoft.com/office/drawing/2014/main" val="20002"/>
                    </a:ext>
                  </a:extLst>
                </a:gridCol>
                <a:gridCol w="3577435">
                  <a:extLst>
                    <a:ext uri="{9D8B030D-6E8A-4147-A177-3AD203B41FA5}">
                      <a16:colId xmlns:a16="http://schemas.microsoft.com/office/drawing/2014/main" val="20003"/>
                    </a:ext>
                  </a:extLst>
                </a:gridCol>
              </a:tblGrid>
              <a:tr h="350800">
                <a:tc gridSpan="2">
                  <a:txBody>
                    <a:bodyPr/>
                    <a:lstStyle/>
                    <a:p>
                      <a:pPr algn="ctr"/>
                      <a:r>
                        <a:rPr lang="ru-RU" dirty="0"/>
                        <a:t>Справки по счетам</a:t>
                      </a:r>
                    </a:p>
                  </a:txBody>
                  <a:tcPr>
                    <a:solidFill>
                      <a:schemeClr val="accent5">
                        <a:lumMod val="75000"/>
                      </a:schemeClr>
                    </a:solidFill>
                  </a:tcPr>
                </a:tc>
                <a:tc hMerge="1">
                  <a:txBody>
                    <a:bodyPr/>
                    <a:lstStyle/>
                    <a:p>
                      <a:endParaRPr lang="ru-RU" dirty="0"/>
                    </a:p>
                  </a:txBody>
                  <a:tcPr/>
                </a:tc>
                <a:tc gridSpan="2">
                  <a:txBody>
                    <a:bodyPr/>
                    <a:lstStyle/>
                    <a:p>
                      <a:pPr algn="ctr"/>
                      <a:r>
                        <a:rPr lang="ru-RU" dirty="0"/>
                        <a:t>Справки по счетам</a:t>
                      </a:r>
                    </a:p>
                  </a:txBody>
                  <a:tcPr>
                    <a:solidFill>
                      <a:schemeClr val="accent5">
                        <a:lumMod val="75000"/>
                      </a:schemeClr>
                    </a:solidFill>
                  </a:tcPr>
                </a:tc>
                <a:tc hMerge="1">
                  <a:txBody>
                    <a:bodyPr/>
                    <a:lstStyle/>
                    <a:p>
                      <a:endParaRPr lang="ru-RU"/>
                    </a:p>
                  </a:txBody>
                  <a:tcPr/>
                </a:tc>
                <a:extLst>
                  <a:ext uri="{0D108BD9-81ED-4DB2-BD59-A6C34878D82A}">
                    <a16:rowId xmlns:a16="http://schemas.microsoft.com/office/drawing/2014/main" val="10000"/>
                  </a:ext>
                </a:extLst>
              </a:tr>
              <a:tr h="481172">
                <a:tc rowSpan="2">
                  <a:txBody>
                    <a:bodyPr/>
                    <a:lstStyle/>
                    <a:p>
                      <a:pPr algn="ctr"/>
                      <a:r>
                        <a:rPr lang="ru-RU" dirty="0"/>
                        <a:t>КВР 806</a:t>
                      </a:r>
                    </a:p>
                  </a:txBody>
                  <a:tcPr vert="vert270" anchor="ctr"/>
                </a:tc>
                <a:tc>
                  <a:txBody>
                    <a:bodyPr/>
                    <a:lstStyle/>
                    <a:p>
                      <a:pPr algn="ctr"/>
                      <a:r>
                        <a:rPr lang="ru-RU" dirty="0"/>
                        <a:t>1 40120 251</a:t>
                      </a:r>
                    </a:p>
                  </a:txBody>
                  <a:tcPr anchor="ctr"/>
                </a:tc>
                <a:tc rowSpan="2">
                  <a:txBody>
                    <a:bodyPr/>
                    <a:lstStyle/>
                    <a:p>
                      <a:pPr algn="ctr"/>
                      <a:r>
                        <a:rPr lang="ru-RU" dirty="0"/>
                        <a:t>КДБ 207%196</a:t>
                      </a:r>
                    </a:p>
                  </a:txBody>
                  <a:tcPr vert="vert270" anchor="ctr"/>
                </a:tc>
                <a:tc>
                  <a:txBody>
                    <a:bodyPr/>
                    <a:lstStyle/>
                    <a:p>
                      <a:pPr algn="ctr"/>
                      <a:r>
                        <a:rPr lang="ru-RU" dirty="0"/>
                        <a:t>1 40110</a:t>
                      </a:r>
                      <a:r>
                        <a:rPr lang="ru-RU" baseline="0" dirty="0"/>
                        <a:t> 189, 1 40110 191</a:t>
                      </a:r>
                      <a:endParaRPr lang="ru-RU" dirty="0"/>
                    </a:p>
                  </a:txBody>
                  <a:tcPr anchor="ctr"/>
                </a:tc>
                <a:extLst>
                  <a:ext uri="{0D108BD9-81ED-4DB2-BD59-A6C34878D82A}">
                    <a16:rowId xmlns:a16="http://schemas.microsoft.com/office/drawing/2014/main" val="10001"/>
                  </a:ext>
                </a:extLst>
              </a:tr>
              <a:tr h="493870">
                <a:tc vMerge="1">
                  <a:txBody>
                    <a:bodyPr/>
                    <a:lstStyle/>
                    <a:p>
                      <a:endParaRPr lang="ru-RU"/>
                    </a:p>
                  </a:txBody>
                  <a:tcPr/>
                </a:tc>
                <a:tc>
                  <a:txBody>
                    <a:bodyPr/>
                    <a:lstStyle/>
                    <a:p>
                      <a:pPr algn="ctr"/>
                      <a:r>
                        <a:rPr lang="ru-RU" dirty="0"/>
                        <a:t>1 40120 254</a:t>
                      </a:r>
                    </a:p>
                  </a:txBody>
                  <a:tcPr anchor="ctr"/>
                </a:tc>
                <a:tc vMerge="1">
                  <a:txBody>
                    <a:bodyPr/>
                    <a:lstStyle/>
                    <a:p>
                      <a:endParaRPr lang="ru-RU"/>
                    </a:p>
                  </a:txBody>
                  <a:tcPr/>
                </a:tc>
                <a:tc>
                  <a:txBody>
                    <a:bodyPr/>
                    <a:lstStyle/>
                    <a:p>
                      <a:pPr algn="ctr"/>
                      <a:r>
                        <a:rPr lang="ru-RU" baseline="0" dirty="0"/>
                        <a:t>1 40110 195</a:t>
                      </a:r>
                      <a:endParaRPr lang="ru-RU" dirty="0"/>
                    </a:p>
                  </a:txBody>
                  <a:tcPr anchor="ctr"/>
                </a:tc>
                <a:extLst>
                  <a:ext uri="{0D108BD9-81ED-4DB2-BD59-A6C34878D82A}">
                    <a16:rowId xmlns:a16="http://schemas.microsoft.com/office/drawing/2014/main" val="10002"/>
                  </a:ext>
                </a:extLst>
              </a:tr>
            </a:tbl>
          </a:graphicData>
        </a:graphic>
      </p:graphicFrame>
      <p:sp>
        <p:nvSpPr>
          <p:cNvPr id="10" name="Овал 9"/>
          <p:cNvSpPr/>
          <p:nvPr/>
        </p:nvSpPr>
        <p:spPr>
          <a:xfrm>
            <a:off x="475988" y="1957342"/>
            <a:ext cx="601249" cy="601249"/>
          </a:xfrm>
          <a:prstGeom prst="ellipse">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a:ln w="0"/>
                <a:solidFill>
                  <a:prstClr val="black"/>
                </a:solidFill>
                <a:effectLst>
                  <a:outerShdw blurRad="38100" dist="19050" dir="2700000" algn="tl" rotWithShape="0">
                    <a:prstClr val="black">
                      <a:alpha val="40000"/>
                    </a:prstClr>
                  </a:outerShdw>
                </a:effectLst>
              </a:rPr>
              <a:t>1</a:t>
            </a:r>
          </a:p>
        </p:txBody>
      </p:sp>
      <p:sp>
        <p:nvSpPr>
          <p:cNvPr id="15" name="Овал 14"/>
          <p:cNvSpPr/>
          <p:nvPr/>
        </p:nvSpPr>
        <p:spPr>
          <a:xfrm>
            <a:off x="475988" y="2953890"/>
            <a:ext cx="601249" cy="601249"/>
          </a:xfrm>
          <a:prstGeom prst="ellipse">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a:ln w="0"/>
                <a:solidFill>
                  <a:prstClr val="black"/>
                </a:solidFill>
                <a:effectLst>
                  <a:outerShdw blurRad="38100" dist="19050" dir="2700000" algn="tl" rotWithShape="0">
                    <a:prstClr val="black">
                      <a:alpha val="40000"/>
                    </a:prstClr>
                  </a:outerShdw>
                </a:effectLst>
              </a:rPr>
              <a:t>2</a:t>
            </a:r>
          </a:p>
        </p:txBody>
      </p:sp>
      <p:graphicFrame>
        <p:nvGraphicFramePr>
          <p:cNvPr id="16" name="Таблица 15"/>
          <p:cNvGraphicFramePr>
            <a:graphicFrameLocks noGrp="1"/>
          </p:cNvGraphicFramePr>
          <p:nvPr/>
        </p:nvGraphicFramePr>
        <p:xfrm>
          <a:off x="1533316" y="2848462"/>
          <a:ext cx="8554580" cy="802709"/>
        </p:xfrm>
        <a:graphic>
          <a:graphicData uri="http://schemas.openxmlformats.org/drawingml/2006/table">
            <a:tbl>
              <a:tblPr firstRow="1" bandRow="1">
                <a:tableStyleId>{5C22544A-7EE6-4342-B048-85BDC9FD1C3A}</a:tableStyleId>
              </a:tblPr>
              <a:tblGrid>
                <a:gridCol w="735343">
                  <a:extLst>
                    <a:ext uri="{9D8B030D-6E8A-4147-A177-3AD203B41FA5}">
                      <a16:colId xmlns:a16="http://schemas.microsoft.com/office/drawing/2014/main" val="20000"/>
                    </a:ext>
                  </a:extLst>
                </a:gridCol>
                <a:gridCol w="3541947">
                  <a:extLst>
                    <a:ext uri="{9D8B030D-6E8A-4147-A177-3AD203B41FA5}">
                      <a16:colId xmlns:a16="http://schemas.microsoft.com/office/drawing/2014/main" val="20001"/>
                    </a:ext>
                  </a:extLst>
                </a:gridCol>
                <a:gridCol w="689934">
                  <a:extLst>
                    <a:ext uri="{9D8B030D-6E8A-4147-A177-3AD203B41FA5}">
                      <a16:colId xmlns:a16="http://schemas.microsoft.com/office/drawing/2014/main" val="20002"/>
                    </a:ext>
                  </a:extLst>
                </a:gridCol>
                <a:gridCol w="3587356">
                  <a:extLst>
                    <a:ext uri="{9D8B030D-6E8A-4147-A177-3AD203B41FA5}">
                      <a16:colId xmlns:a16="http://schemas.microsoft.com/office/drawing/2014/main" val="20003"/>
                    </a:ext>
                  </a:extLst>
                </a:gridCol>
              </a:tblGrid>
              <a:tr h="436949">
                <a:tc rowSpan="2">
                  <a:txBody>
                    <a:bodyPr/>
                    <a:lstStyle/>
                    <a:p>
                      <a:pPr algn="ctr"/>
                      <a:r>
                        <a:rPr lang="ru-RU" b="0" dirty="0">
                          <a:solidFill>
                            <a:srgbClr val="000000"/>
                          </a:solidFill>
                        </a:rPr>
                        <a:t>КВР 5хх</a:t>
                      </a:r>
                    </a:p>
                  </a:txBody>
                  <a:tcPr vert="vert270" anchor="ctr">
                    <a:solidFill>
                      <a:schemeClr val="accent1">
                        <a:lumMod val="40000"/>
                        <a:lumOff val="60000"/>
                      </a:schemeClr>
                    </a:solidFill>
                  </a:tcPr>
                </a:tc>
                <a:tc>
                  <a:txBody>
                    <a:bodyPr/>
                    <a:lstStyle/>
                    <a:p>
                      <a:pPr algn="ctr"/>
                      <a:r>
                        <a:rPr lang="ru-RU" b="0" dirty="0">
                          <a:solidFill>
                            <a:srgbClr val="000000"/>
                          </a:solidFill>
                        </a:rPr>
                        <a:t>1 40120 251</a:t>
                      </a:r>
                    </a:p>
                  </a:txBody>
                  <a:tcPr anchor="ctr">
                    <a:solidFill>
                      <a:schemeClr val="accent1">
                        <a:lumMod val="40000"/>
                        <a:lumOff val="60000"/>
                      </a:schemeClr>
                    </a:solidFill>
                  </a:tcPr>
                </a:tc>
                <a:tc rowSpan="2">
                  <a:txBody>
                    <a:bodyPr/>
                    <a:lstStyle/>
                    <a:p>
                      <a:pPr algn="ctr"/>
                      <a:r>
                        <a:rPr lang="ru-RU" b="0" dirty="0">
                          <a:solidFill>
                            <a:srgbClr val="000000"/>
                          </a:solidFill>
                        </a:rPr>
                        <a:t>КДБ 202</a:t>
                      </a:r>
                    </a:p>
                  </a:txBody>
                  <a:tcPr vert="vert270" anchor="ctr">
                    <a:solidFill>
                      <a:schemeClr val="accent1">
                        <a:lumMod val="40000"/>
                        <a:lumOff val="60000"/>
                      </a:schemeClr>
                    </a:solidFill>
                  </a:tcPr>
                </a:tc>
                <a:tc>
                  <a:txBody>
                    <a:bodyPr/>
                    <a:lstStyle/>
                    <a:p>
                      <a:pPr algn="ctr"/>
                      <a:r>
                        <a:rPr lang="ru-RU" b="0" baseline="0" dirty="0">
                          <a:solidFill>
                            <a:srgbClr val="000000"/>
                          </a:solidFill>
                        </a:rPr>
                        <a:t>1 40110 151</a:t>
                      </a:r>
                      <a:endParaRPr lang="ru-RU" b="0" dirty="0">
                        <a:solidFill>
                          <a:srgbClr val="000000"/>
                        </a:solidFill>
                      </a:endParaRPr>
                    </a:p>
                  </a:txBody>
                  <a:tcPr anchor="ctr">
                    <a:solidFill>
                      <a:schemeClr val="accent1">
                        <a:lumMod val="40000"/>
                        <a:lumOff val="60000"/>
                      </a:schemeClr>
                    </a:solidFill>
                  </a:tcPr>
                </a:tc>
                <a:extLst>
                  <a:ext uri="{0D108BD9-81ED-4DB2-BD59-A6C34878D82A}">
                    <a16:rowId xmlns:a16="http://schemas.microsoft.com/office/drawing/2014/main" val="10000"/>
                  </a:ext>
                </a:extLst>
              </a:tr>
              <a:tr h="338625">
                <a:tc vMerge="1">
                  <a:txBody>
                    <a:bodyPr/>
                    <a:lstStyle/>
                    <a:p>
                      <a:pPr algn="ctr"/>
                      <a:endParaRPr lang="ru-RU" dirty="0"/>
                    </a:p>
                  </a:txBody>
                  <a:tcPr vert="vert270" anchor="ctr"/>
                </a:tc>
                <a:tc>
                  <a:txBody>
                    <a:bodyPr/>
                    <a:lstStyle/>
                    <a:p>
                      <a:pPr algn="ctr"/>
                      <a:r>
                        <a:rPr lang="ru-RU" b="0" dirty="0">
                          <a:solidFill>
                            <a:srgbClr val="000000"/>
                          </a:solidFill>
                        </a:rPr>
                        <a:t>1 40120 254</a:t>
                      </a:r>
                    </a:p>
                  </a:txBody>
                  <a:tcPr anchor="ctr"/>
                </a:tc>
                <a:tc vMerge="1">
                  <a:txBody>
                    <a:bodyPr/>
                    <a:lstStyle/>
                    <a:p>
                      <a:pPr algn="ctr"/>
                      <a:endParaRPr lang="ru-RU" dirty="0"/>
                    </a:p>
                  </a:txBody>
                  <a:tcPr vert="vert27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baseline="0" dirty="0">
                          <a:solidFill>
                            <a:srgbClr val="000000"/>
                          </a:solidFill>
                        </a:rPr>
                        <a:t>1 40110 161</a:t>
                      </a:r>
                      <a:endParaRPr lang="ru-RU" b="0" dirty="0">
                        <a:solidFill>
                          <a:srgbClr val="000000"/>
                        </a:solidFill>
                      </a:endParaRPr>
                    </a:p>
                  </a:txBody>
                  <a:tcPr anchor="ctr"/>
                </a:tc>
                <a:extLst>
                  <a:ext uri="{0D108BD9-81ED-4DB2-BD59-A6C34878D82A}">
                    <a16:rowId xmlns:a16="http://schemas.microsoft.com/office/drawing/2014/main" val="10001"/>
                  </a:ext>
                </a:extLst>
              </a:tr>
            </a:tbl>
          </a:graphicData>
        </a:graphic>
      </p:graphicFrame>
      <p:sp>
        <p:nvSpPr>
          <p:cNvPr id="11" name="Овал 10"/>
          <p:cNvSpPr/>
          <p:nvPr/>
        </p:nvSpPr>
        <p:spPr>
          <a:xfrm>
            <a:off x="475988" y="3744488"/>
            <a:ext cx="601249" cy="601249"/>
          </a:xfrm>
          <a:prstGeom prst="ellipse">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a:ln w="0"/>
                <a:solidFill>
                  <a:prstClr val="black"/>
                </a:solidFill>
                <a:effectLst>
                  <a:outerShdw blurRad="38100" dist="19050" dir="2700000" algn="tl" rotWithShape="0">
                    <a:prstClr val="black">
                      <a:alpha val="40000"/>
                    </a:prstClr>
                  </a:outerShdw>
                </a:effectLst>
              </a:rPr>
              <a:t>3</a:t>
            </a:r>
          </a:p>
        </p:txBody>
      </p:sp>
      <p:graphicFrame>
        <p:nvGraphicFramePr>
          <p:cNvPr id="13" name="Таблица 12"/>
          <p:cNvGraphicFramePr>
            <a:graphicFrameLocks noGrp="1"/>
          </p:cNvGraphicFramePr>
          <p:nvPr/>
        </p:nvGraphicFramePr>
        <p:xfrm>
          <a:off x="1533316" y="3651171"/>
          <a:ext cx="8554580" cy="1030517"/>
        </p:xfrm>
        <a:graphic>
          <a:graphicData uri="http://schemas.openxmlformats.org/drawingml/2006/table">
            <a:tbl>
              <a:tblPr firstRow="1" bandRow="1">
                <a:tableStyleId>{5C22544A-7EE6-4342-B048-85BDC9FD1C3A}</a:tableStyleId>
              </a:tblPr>
              <a:tblGrid>
                <a:gridCol w="735343">
                  <a:extLst>
                    <a:ext uri="{9D8B030D-6E8A-4147-A177-3AD203B41FA5}">
                      <a16:colId xmlns:a16="http://schemas.microsoft.com/office/drawing/2014/main" val="20000"/>
                    </a:ext>
                  </a:extLst>
                </a:gridCol>
                <a:gridCol w="3541947">
                  <a:extLst>
                    <a:ext uri="{9D8B030D-6E8A-4147-A177-3AD203B41FA5}">
                      <a16:colId xmlns:a16="http://schemas.microsoft.com/office/drawing/2014/main" val="20001"/>
                    </a:ext>
                  </a:extLst>
                </a:gridCol>
                <a:gridCol w="689934">
                  <a:extLst>
                    <a:ext uri="{9D8B030D-6E8A-4147-A177-3AD203B41FA5}">
                      <a16:colId xmlns:a16="http://schemas.microsoft.com/office/drawing/2014/main" val="20002"/>
                    </a:ext>
                  </a:extLst>
                </a:gridCol>
                <a:gridCol w="3587356">
                  <a:extLst>
                    <a:ext uri="{9D8B030D-6E8A-4147-A177-3AD203B41FA5}">
                      <a16:colId xmlns:a16="http://schemas.microsoft.com/office/drawing/2014/main" val="20003"/>
                    </a:ext>
                  </a:extLst>
                </a:gridCol>
              </a:tblGrid>
              <a:tr h="485415">
                <a:tc rowSpan="2">
                  <a:txBody>
                    <a:bodyPr/>
                    <a:lstStyle/>
                    <a:p>
                      <a:pPr algn="ctr"/>
                      <a:r>
                        <a:rPr lang="ru-RU" b="0" dirty="0">
                          <a:solidFill>
                            <a:srgbClr val="000000"/>
                          </a:solidFill>
                        </a:rPr>
                        <a:t>КДБ 218х (х≠0)</a:t>
                      </a:r>
                    </a:p>
                  </a:txBody>
                  <a:tcPr vert="vert270" anchor="ctr">
                    <a:solidFill>
                      <a:schemeClr val="accent1">
                        <a:lumMod val="40000"/>
                        <a:lumOff val="60000"/>
                      </a:schemeClr>
                    </a:solidFill>
                  </a:tcPr>
                </a:tc>
                <a:tc>
                  <a:txBody>
                    <a:bodyPr/>
                    <a:lstStyle/>
                    <a:p>
                      <a:pPr algn="ctr"/>
                      <a:r>
                        <a:rPr lang="ru-RU" b="0" baseline="0" dirty="0">
                          <a:solidFill>
                            <a:srgbClr val="000000"/>
                          </a:solidFill>
                        </a:rPr>
                        <a:t>1 40110 151</a:t>
                      </a:r>
                      <a:endParaRPr lang="ru-RU" b="0" dirty="0">
                        <a:solidFill>
                          <a:srgbClr val="000000"/>
                        </a:solidFill>
                      </a:endParaRPr>
                    </a:p>
                  </a:txBody>
                  <a:tcPr anchor="ctr">
                    <a:solidFill>
                      <a:schemeClr val="accent1">
                        <a:lumMod val="40000"/>
                        <a:lumOff val="60000"/>
                      </a:schemeClr>
                    </a:solidFill>
                  </a:tcPr>
                </a:tc>
                <a:tc rowSpan="2">
                  <a:txBody>
                    <a:bodyPr/>
                    <a:lstStyle/>
                    <a:p>
                      <a:pPr algn="ctr"/>
                      <a:r>
                        <a:rPr lang="ru-RU" b="0" dirty="0">
                          <a:solidFill>
                            <a:srgbClr val="000000"/>
                          </a:solidFill>
                        </a:rPr>
                        <a:t>КДБ 219</a:t>
                      </a:r>
                    </a:p>
                  </a:txBody>
                  <a:tcPr vert="vert270" anchor="ctr">
                    <a:solidFill>
                      <a:schemeClr val="accent1">
                        <a:lumMod val="40000"/>
                        <a:lumOff val="60000"/>
                      </a:schemeClr>
                    </a:solidFill>
                  </a:tcPr>
                </a:tc>
                <a:tc>
                  <a:txBody>
                    <a:bodyPr/>
                    <a:lstStyle/>
                    <a:p>
                      <a:pPr algn="ctr"/>
                      <a:r>
                        <a:rPr lang="ru-RU" b="0" baseline="0" dirty="0">
                          <a:solidFill>
                            <a:srgbClr val="000000"/>
                          </a:solidFill>
                        </a:rPr>
                        <a:t>1 40110 151</a:t>
                      </a:r>
                      <a:endParaRPr lang="ru-RU" b="0" dirty="0">
                        <a:solidFill>
                          <a:srgbClr val="000000"/>
                        </a:solidFill>
                      </a:endParaRPr>
                    </a:p>
                  </a:txBody>
                  <a:tcPr anchor="ctr">
                    <a:solidFill>
                      <a:schemeClr val="accent1">
                        <a:lumMod val="40000"/>
                        <a:lumOff val="60000"/>
                      </a:schemeClr>
                    </a:solidFill>
                  </a:tcPr>
                </a:tc>
                <a:extLst>
                  <a:ext uri="{0D108BD9-81ED-4DB2-BD59-A6C34878D82A}">
                    <a16:rowId xmlns:a16="http://schemas.microsoft.com/office/drawing/2014/main" val="10000"/>
                  </a:ext>
                </a:extLst>
              </a:tr>
              <a:tr h="545102">
                <a:tc vMerge="1">
                  <a:txBody>
                    <a:bodyPr/>
                    <a:lstStyle/>
                    <a:p>
                      <a:endParaRPr lang="ru-RU"/>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baseline="0" dirty="0">
                          <a:solidFill>
                            <a:srgbClr val="000000"/>
                          </a:solidFill>
                        </a:rPr>
                        <a:t>1 40110 161</a:t>
                      </a:r>
                      <a:endParaRPr lang="ru-RU" b="0" dirty="0">
                        <a:solidFill>
                          <a:srgbClr val="000000"/>
                        </a:solidFill>
                      </a:endParaRPr>
                    </a:p>
                  </a:txBody>
                  <a:tcPr anchor="ctr"/>
                </a:tc>
                <a:tc vMerge="1">
                  <a:txBody>
                    <a:bodyPr/>
                    <a:lstStyle/>
                    <a:p>
                      <a:endParaRPr lang="ru-RU"/>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baseline="0" dirty="0">
                          <a:solidFill>
                            <a:srgbClr val="000000"/>
                          </a:solidFill>
                        </a:rPr>
                        <a:t>1 40110 161</a:t>
                      </a:r>
                      <a:endParaRPr lang="ru-RU" b="0" dirty="0">
                        <a:solidFill>
                          <a:srgbClr val="000000"/>
                        </a:solidFill>
                      </a:endParaRPr>
                    </a:p>
                  </a:txBody>
                  <a:tcPr anchor="ctr"/>
                </a:tc>
                <a:extLst>
                  <a:ext uri="{0D108BD9-81ED-4DB2-BD59-A6C34878D82A}">
                    <a16:rowId xmlns:a16="http://schemas.microsoft.com/office/drawing/2014/main" val="10001"/>
                  </a:ext>
                </a:extLst>
              </a:tr>
            </a:tbl>
          </a:graphicData>
        </a:graphic>
      </p:graphicFrame>
      <p:sp>
        <p:nvSpPr>
          <p:cNvPr id="14" name="Прямоугольник 13"/>
          <p:cNvSpPr/>
          <p:nvPr/>
        </p:nvSpPr>
        <p:spPr>
          <a:xfrm>
            <a:off x="6096000" y="68285"/>
            <a:ext cx="6096000" cy="400110"/>
          </a:xfrm>
          <a:prstGeom prst="rect">
            <a:avLst/>
          </a:prstGeom>
        </p:spPr>
        <p:txBody>
          <a:bodyPr>
            <a:spAutoFit/>
          </a:bodyPr>
          <a:lstStyle/>
          <a:p>
            <a:pPr algn="r"/>
            <a:r>
              <a:rPr lang="ru-RU" sz="2000" b="1" dirty="0">
                <a:solidFill>
                  <a:schemeClr val="accent1">
                    <a:lumMod val="50000"/>
                  </a:schemeClr>
                </a:solidFill>
              </a:rPr>
              <a:t>Формирование бюджетной отчетности</a:t>
            </a:r>
          </a:p>
        </p:txBody>
      </p:sp>
      <p:graphicFrame>
        <p:nvGraphicFramePr>
          <p:cNvPr id="18" name="Таблица 17"/>
          <p:cNvGraphicFramePr>
            <a:graphicFrameLocks noGrp="1"/>
          </p:cNvGraphicFramePr>
          <p:nvPr/>
        </p:nvGraphicFramePr>
        <p:xfrm>
          <a:off x="1528399" y="4686767"/>
          <a:ext cx="8554580" cy="897956"/>
        </p:xfrm>
        <a:graphic>
          <a:graphicData uri="http://schemas.openxmlformats.org/drawingml/2006/table">
            <a:tbl>
              <a:tblPr firstRow="1" bandRow="1">
                <a:tableStyleId>{5C22544A-7EE6-4342-B048-85BDC9FD1C3A}</a:tableStyleId>
              </a:tblPr>
              <a:tblGrid>
                <a:gridCol w="735343">
                  <a:extLst>
                    <a:ext uri="{9D8B030D-6E8A-4147-A177-3AD203B41FA5}">
                      <a16:colId xmlns:a16="http://schemas.microsoft.com/office/drawing/2014/main" val="20000"/>
                    </a:ext>
                  </a:extLst>
                </a:gridCol>
                <a:gridCol w="3541947">
                  <a:extLst>
                    <a:ext uri="{9D8B030D-6E8A-4147-A177-3AD203B41FA5}">
                      <a16:colId xmlns:a16="http://schemas.microsoft.com/office/drawing/2014/main" val="20001"/>
                    </a:ext>
                  </a:extLst>
                </a:gridCol>
                <a:gridCol w="689934">
                  <a:extLst>
                    <a:ext uri="{9D8B030D-6E8A-4147-A177-3AD203B41FA5}">
                      <a16:colId xmlns:a16="http://schemas.microsoft.com/office/drawing/2014/main" val="20002"/>
                    </a:ext>
                  </a:extLst>
                </a:gridCol>
                <a:gridCol w="3587356">
                  <a:extLst>
                    <a:ext uri="{9D8B030D-6E8A-4147-A177-3AD203B41FA5}">
                      <a16:colId xmlns:a16="http://schemas.microsoft.com/office/drawing/2014/main" val="20003"/>
                    </a:ext>
                  </a:extLst>
                </a:gridCol>
              </a:tblGrid>
              <a:tr h="897956">
                <a:tc>
                  <a:txBody>
                    <a:bodyPr/>
                    <a:lstStyle/>
                    <a:p>
                      <a:pPr algn="ctr"/>
                      <a:r>
                        <a:rPr lang="ru-RU" b="0" dirty="0">
                          <a:solidFill>
                            <a:srgbClr val="000000"/>
                          </a:solidFill>
                        </a:rPr>
                        <a:t>РПР 1300</a:t>
                      </a:r>
                    </a:p>
                  </a:txBody>
                  <a:tcPr vert="vert270" anchor="ctr">
                    <a:solidFill>
                      <a:schemeClr val="accent1">
                        <a:lumMod val="40000"/>
                        <a:lumOff val="60000"/>
                      </a:schemeClr>
                    </a:solidFill>
                  </a:tcPr>
                </a:tc>
                <a:tc>
                  <a:txBody>
                    <a:bodyPr/>
                    <a:lstStyle/>
                    <a:p>
                      <a:pPr algn="ctr"/>
                      <a:r>
                        <a:rPr lang="ru-RU" b="0" dirty="0">
                          <a:solidFill>
                            <a:srgbClr val="000000"/>
                          </a:solidFill>
                        </a:rPr>
                        <a:t>1 301ХХ Х10 </a:t>
                      </a:r>
                      <a:br>
                        <a:rPr lang="ru-RU" b="0" dirty="0">
                          <a:solidFill>
                            <a:srgbClr val="000000"/>
                          </a:solidFill>
                        </a:rPr>
                      </a:br>
                      <a:r>
                        <a:rPr lang="ru-RU" b="0" dirty="0">
                          <a:solidFill>
                            <a:srgbClr val="000000"/>
                          </a:solidFill>
                        </a:rPr>
                        <a:t>с </a:t>
                      </a:r>
                      <a:r>
                        <a:rPr lang="ru-RU" b="0" dirty="0" err="1">
                          <a:solidFill>
                            <a:srgbClr val="000000"/>
                          </a:solidFill>
                        </a:rPr>
                        <a:t>коррсчетом</a:t>
                      </a:r>
                      <a:r>
                        <a:rPr lang="ru-RU" b="0" dirty="0">
                          <a:solidFill>
                            <a:srgbClr val="000000"/>
                          </a:solidFill>
                        </a:rPr>
                        <a:t> 1</a:t>
                      </a:r>
                      <a:r>
                        <a:rPr lang="ru-RU" b="0" baseline="0" dirty="0">
                          <a:solidFill>
                            <a:srgbClr val="000000"/>
                          </a:solidFill>
                        </a:rPr>
                        <a:t> 40120 </a:t>
                      </a:r>
                      <a:r>
                        <a:rPr lang="ru-RU" b="0" baseline="0" dirty="0">
                          <a:solidFill>
                            <a:srgbClr val="00B050"/>
                          </a:solidFill>
                        </a:rPr>
                        <a:t>231</a:t>
                      </a:r>
                      <a:r>
                        <a:rPr lang="ru-RU" b="0" baseline="0" dirty="0">
                          <a:solidFill>
                            <a:srgbClr val="000000"/>
                          </a:solidFill>
                        </a:rPr>
                        <a:t>, </a:t>
                      </a:r>
                      <a:r>
                        <a:rPr lang="ru-RU" b="0" baseline="0" dirty="0">
                          <a:solidFill>
                            <a:srgbClr val="C00000"/>
                          </a:solidFill>
                        </a:rPr>
                        <a:t>294</a:t>
                      </a:r>
                      <a:r>
                        <a:rPr lang="ru-RU" b="0" dirty="0">
                          <a:solidFill>
                            <a:srgbClr val="000000"/>
                          </a:solidFill>
                        </a:rPr>
                        <a:t> </a:t>
                      </a:r>
                    </a:p>
                  </a:txBody>
                  <a:tcPr anchor="ctr">
                    <a:solidFill>
                      <a:schemeClr val="accent1">
                        <a:lumMod val="40000"/>
                        <a:lumOff val="60000"/>
                      </a:schemeClr>
                    </a:solidFill>
                  </a:tcPr>
                </a:tc>
                <a:tc>
                  <a:txBody>
                    <a:bodyPr/>
                    <a:lstStyle/>
                    <a:p>
                      <a:pPr algn="ctr"/>
                      <a:r>
                        <a:rPr lang="ru-RU" b="0" dirty="0">
                          <a:solidFill>
                            <a:srgbClr val="000000"/>
                          </a:solidFill>
                        </a:rPr>
                        <a:t>КДБ 111, 116</a:t>
                      </a:r>
                    </a:p>
                  </a:txBody>
                  <a:tcPr vert="vert270" anchor="ctr">
                    <a:solidFill>
                      <a:schemeClr val="accent1">
                        <a:lumMod val="40000"/>
                        <a:lumOff val="60000"/>
                      </a:schemeClr>
                    </a:solidFill>
                  </a:tcPr>
                </a:tc>
                <a:tc>
                  <a:txBody>
                    <a:bodyPr/>
                    <a:lstStyle/>
                    <a:p>
                      <a:pPr algn="ctr"/>
                      <a:r>
                        <a:rPr lang="ru-RU" b="0" dirty="0">
                          <a:solidFill>
                            <a:srgbClr val="000000"/>
                          </a:solidFill>
                        </a:rPr>
                        <a:t>1 207ХХ Х40 </a:t>
                      </a:r>
                      <a:br>
                        <a:rPr lang="ru-RU" b="0" dirty="0">
                          <a:solidFill>
                            <a:srgbClr val="000000"/>
                          </a:solidFill>
                        </a:rPr>
                      </a:br>
                      <a:r>
                        <a:rPr lang="ru-RU" b="0" dirty="0">
                          <a:solidFill>
                            <a:srgbClr val="000000"/>
                          </a:solidFill>
                        </a:rPr>
                        <a:t>с </a:t>
                      </a:r>
                      <a:r>
                        <a:rPr lang="ru-RU" b="0" dirty="0" err="1">
                          <a:solidFill>
                            <a:srgbClr val="000000"/>
                          </a:solidFill>
                        </a:rPr>
                        <a:t>коррсчетом</a:t>
                      </a:r>
                      <a:r>
                        <a:rPr lang="ru-RU" b="0" dirty="0">
                          <a:solidFill>
                            <a:srgbClr val="000000"/>
                          </a:solidFill>
                        </a:rPr>
                        <a:t> 1</a:t>
                      </a:r>
                      <a:r>
                        <a:rPr lang="ru-RU" b="0" baseline="0" dirty="0">
                          <a:solidFill>
                            <a:srgbClr val="000000"/>
                          </a:solidFill>
                        </a:rPr>
                        <a:t> 40110 </a:t>
                      </a:r>
                      <a:r>
                        <a:rPr lang="ru-RU" b="0" baseline="0" dirty="0">
                          <a:solidFill>
                            <a:srgbClr val="00B050"/>
                          </a:solidFill>
                        </a:rPr>
                        <a:t>125</a:t>
                      </a:r>
                      <a:r>
                        <a:rPr lang="ru-RU" b="0" baseline="0" dirty="0">
                          <a:solidFill>
                            <a:srgbClr val="000000"/>
                          </a:solidFill>
                        </a:rPr>
                        <a:t>, </a:t>
                      </a:r>
                      <a:r>
                        <a:rPr lang="ru-RU" b="0" baseline="0" dirty="0">
                          <a:solidFill>
                            <a:srgbClr val="C00000"/>
                          </a:solidFill>
                        </a:rPr>
                        <a:t>142</a:t>
                      </a:r>
                      <a:r>
                        <a:rPr lang="ru-RU" b="0" dirty="0">
                          <a:solidFill>
                            <a:srgbClr val="000000"/>
                          </a:solidFill>
                        </a:rPr>
                        <a:t> </a:t>
                      </a:r>
                    </a:p>
                  </a:txBody>
                  <a:tcPr anchor="ctr">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
        <p:nvSpPr>
          <p:cNvPr id="19" name="Овал 18"/>
          <p:cNvSpPr/>
          <p:nvPr/>
        </p:nvSpPr>
        <p:spPr>
          <a:xfrm>
            <a:off x="475987" y="4732630"/>
            <a:ext cx="601249" cy="601249"/>
          </a:xfrm>
          <a:prstGeom prst="ellipse">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a:ln w="0"/>
                <a:solidFill>
                  <a:prstClr val="black"/>
                </a:solidFill>
                <a:effectLst>
                  <a:outerShdw blurRad="38100" dist="19050" dir="2700000" algn="tl" rotWithShape="0">
                    <a:prstClr val="black">
                      <a:alpha val="40000"/>
                    </a:prstClr>
                  </a:outerShdw>
                </a:effectLst>
              </a:rPr>
              <a:t>4</a:t>
            </a:r>
          </a:p>
        </p:txBody>
      </p:sp>
      <p:graphicFrame>
        <p:nvGraphicFramePr>
          <p:cNvPr id="20" name="Таблица 19"/>
          <p:cNvGraphicFramePr>
            <a:graphicFrameLocks noGrp="1"/>
          </p:cNvGraphicFramePr>
          <p:nvPr/>
        </p:nvGraphicFramePr>
        <p:xfrm>
          <a:off x="1533315" y="5586418"/>
          <a:ext cx="8554580" cy="897956"/>
        </p:xfrm>
        <a:graphic>
          <a:graphicData uri="http://schemas.openxmlformats.org/drawingml/2006/table">
            <a:tbl>
              <a:tblPr firstRow="1" bandRow="1">
                <a:tableStyleId>{5C22544A-7EE6-4342-B048-85BDC9FD1C3A}</a:tableStyleId>
              </a:tblPr>
              <a:tblGrid>
                <a:gridCol w="8554580">
                  <a:extLst>
                    <a:ext uri="{9D8B030D-6E8A-4147-A177-3AD203B41FA5}">
                      <a16:colId xmlns:a16="http://schemas.microsoft.com/office/drawing/2014/main" val="20000"/>
                    </a:ext>
                  </a:extLst>
                </a:gridCol>
              </a:tblGrid>
              <a:tr h="897956">
                <a:tc>
                  <a:txBody>
                    <a:bodyPr/>
                    <a:lstStyle/>
                    <a:p>
                      <a:pPr algn="ctr"/>
                      <a:r>
                        <a:rPr lang="ru-RU" b="0" dirty="0">
                          <a:solidFill>
                            <a:srgbClr val="000000"/>
                          </a:solidFill>
                        </a:rPr>
                        <a:t>1</a:t>
                      </a:r>
                      <a:r>
                        <a:rPr lang="ru-RU" b="0" baseline="0" dirty="0">
                          <a:solidFill>
                            <a:srgbClr val="000000"/>
                          </a:solidFill>
                        </a:rPr>
                        <a:t> </a:t>
                      </a:r>
                      <a:r>
                        <a:rPr lang="ru-RU" b="0" dirty="0">
                          <a:solidFill>
                            <a:srgbClr val="000000"/>
                          </a:solidFill>
                        </a:rPr>
                        <a:t>206Х1 Х61, 1 205 Х1 Х61, 1 302 Х1 Х31, 1 30305 Х31, 1 207ХХ Х40, 1 301ХХ Х10</a:t>
                      </a:r>
                      <a:r>
                        <a:rPr lang="ru-RU" b="0" baseline="0" dirty="0">
                          <a:solidFill>
                            <a:srgbClr val="000000"/>
                          </a:solidFill>
                        </a:rPr>
                        <a:t> в части оборотов по соответствующим КОСГУ</a:t>
                      </a:r>
                      <a:endParaRPr lang="ru-RU" b="0" dirty="0">
                        <a:solidFill>
                          <a:srgbClr val="000000"/>
                        </a:solidFill>
                      </a:endParaRPr>
                    </a:p>
                  </a:txBody>
                  <a:tcPr anchor="ctr">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
        <p:nvSpPr>
          <p:cNvPr id="21" name="Овал 20"/>
          <p:cNvSpPr/>
          <p:nvPr/>
        </p:nvSpPr>
        <p:spPr>
          <a:xfrm>
            <a:off x="475987" y="5672287"/>
            <a:ext cx="601249" cy="601249"/>
          </a:xfrm>
          <a:prstGeom prst="ellipse">
            <a:avLst/>
          </a:prstGeom>
          <a:ln>
            <a:solidFill>
              <a:schemeClr val="accent5">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a:ln w="0"/>
                <a:solidFill>
                  <a:prstClr val="black"/>
                </a:solidFill>
                <a:effectLst>
                  <a:outerShdw blurRad="38100" dist="19050" dir="2700000" algn="tl" rotWithShape="0">
                    <a:prstClr val="black">
                      <a:alpha val="40000"/>
                    </a:prstClr>
                  </a:outerShdw>
                </a:effectLst>
              </a:rPr>
              <a:t>5</a:t>
            </a:r>
          </a:p>
        </p:txBody>
      </p:sp>
      <p:sp>
        <p:nvSpPr>
          <p:cNvPr id="24" name="Умножение 23"/>
          <p:cNvSpPr/>
          <p:nvPr/>
        </p:nvSpPr>
        <p:spPr>
          <a:xfrm>
            <a:off x="725431" y="5387304"/>
            <a:ext cx="9812593" cy="1191720"/>
          </a:xfrm>
          <a:prstGeom prst="mathMultiply">
            <a:avLst>
              <a:gd name="adj1" fmla="val 490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TextBox 24"/>
          <p:cNvSpPr txBox="1"/>
          <p:nvPr/>
        </p:nvSpPr>
        <p:spPr>
          <a:xfrm>
            <a:off x="10365127" y="3421322"/>
            <a:ext cx="1245780" cy="646331"/>
          </a:xfrm>
          <a:prstGeom prst="rect">
            <a:avLst/>
          </a:prstGeom>
          <a:noFill/>
        </p:spPr>
        <p:txBody>
          <a:bodyPr wrap="square" rtlCol="0">
            <a:spAutoFit/>
          </a:bodyPr>
          <a:lstStyle/>
          <a:p>
            <a:r>
              <a:rPr lang="ru-RU" dirty="0">
                <a:solidFill>
                  <a:srgbClr val="002060"/>
                </a:solidFill>
              </a:rPr>
              <a:t>ФО </a:t>
            </a:r>
            <a:r>
              <a:rPr lang="ru-RU" dirty="0" err="1">
                <a:solidFill>
                  <a:srgbClr val="002060"/>
                </a:solidFill>
              </a:rPr>
              <a:t>КБСиТГВФ</a:t>
            </a:r>
            <a:r>
              <a:rPr lang="ru-RU" dirty="0">
                <a:solidFill>
                  <a:srgbClr val="002060"/>
                </a:solidFill>
              </a:rPr>
              <a:t> </a:t>
            </a:r>
          </a:p>
        </p:txBody>
      </p:sp>
    </p:spTree>
    <p:extLst>
      <p:ext uri="{BB962C8B-B14F-4D97-AF65-F5344CB8AC3E}">
        <p14:creationId xmlns:p14="http://schemas.microsoft.com/office/powerpoint/2010/main" val="2421947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16</a:t>
            </a:fld>
            <a:endParaRPr lang="ru-RU" dirty="0">
              <a:solidFill>
                <a:srgbClr val="44546A"/>
              </a:solidFill>
            </a:endParaRPr>
          </a:p>
        </p:txBody>
      </p:sp>
      <p:sp>
        <p:nvSpPr>
          <p:cNvPr id="2" name="TextBox 1"/>
          <p:cNvSpPr txBox="1"/>
          <p:nvPr/>
        </p:nvSpPr>
        <p:spPr>
          <a:xfrm>
            <a:off x="4019620" y="918387"/>
            <a:ext cx="4737587" cy="369332"/>
          </a:xfrm>
          <a:prstGeom prst="rect">
            <a:avLst/>
          </a:prstGeom>
          <a:noFill/>
        </p:spPr>
        <p:txBody>
          <a:bodyPr wrap="square" rtlCol="0">
            <a:spAutoFit/>
          </a:bodyPr>
          <a:lstStyle/>
          <a:p>
            <a:r>
              <a:rPr lang="ru-RU" dirty="0"/>
              <a:t>Отчеты (ф. 0503121, 0503321, 0503721)</a:t>
            </a:r>
          </a:p>
        </p:txBody>
      </p:sp>
      <p:sp>
        <p:nvSpPr>
          <p:cNvPr id="12" name="TextBox 11"/>
          <p:cNvSpPr txBox="1"/>
          <p:nvPr/>
        </p:nvSpPr>
        <p:spPr>
          <a:xfrm>
            <a:off x="3922529" y="1274686"/>
            <a:ext cx="4808121" cy="400110"/>
          </a:xfrm>
          <a:prstGeom prst="rect">
            <a:avLst/>
          </a:prstGeom>
          <a:noFill/>
        </p:spPr>
        <p:txBody>
          <a:bodyPr wrap="square" rtlCol="0">
            <a:spAutoFit/>
          </a:bodyPr>
          <a:lstStyle/>
          <a:p>
            <a:pPr algn="ctr"/>
            <a:r>
              <a:rPr lang="ru-RU" sz="2000" dirty="0">
                <a:solidFill>
                  <a:srgbClr val="C00000"/>
                </a:solidFill>
              </a:rPr>
              <a:t>за 2025 год</a:t>
            </a:r>
          </a:p>
        </p:txBody>
      </p:sp>
      <p:sp>
        <p:nvSpPr>
          <p:cNvPr id="18" name="Скругленный прямоугольник 17"/>
          <p:cNvSpPr/>
          <p:nvPr/>
        </p:nvSpPr>
        <p:spPr>
          <a:xfrm>
            <a:off x="2435793" y="1756583"/>
            <a:ext cx="3890797" cy="4986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solidFill>
                  <a:srgbClr val="002060"/>
                </a:solidFill>
              </a:rPr>
              <a:t>п. 10 191н:</a:t>
            </a:r>
          </a:p>
          <a:p>
            <a:pPr algn="ctr"/>
            <a:endParaRPr lang="ru-RU" sz="1400" dirty="0">
              <a:solidFill>
                <a:srgbClr val="002060"/>
              </a:solidFill>
            </a:endParaRPr>
          </a:p>
          <a:p>
            <a:pPr algn="ctr"/>
            <a:r>
              <a:rPr lang="ru-RU" sz="2000" dirty="0">
                <a:solidFill>
                  <a:srgbClr val="C00000"/>
                </a:solidFill>
              </a:rPr>
              <a:t>Последняя бюджетная отчетность реорганизуемого (ликвидируемого) субъекта бюджетной отчетности включается в </a:t>
            </a:r>
            <a:r>
              <a:rPr lang="ru-RU" sz="2000" dirty="0">
                <a:solidFill>
                  <a:srgbClr val="002060"/>
                </a:solidFill>
              </a:rPr>
              <a:t>промежуточную, </a:t>
            </a:r>
            <a:r>
              <a:rPr lang="ru-RU" sz="2000" dirty="0">
                <a:solidFill>
                  <a:srgbClr val="C00000"/>
                </a:solidFill>
              </a:rPr>
              <a:t>годовую отчетность субъекта консолидированной отчетности</a:t>
            </a:r>
            <a:r>
              <a:rPr lang="ru-RU" sz="2000" dirty="0">
                <a:solidFill>
                  <a:srgbClr val="002060"/>
                </a:solidFill>
              </a:rPr>
              <a:t>, на каждую отчетную дату, начиная с даты реорганизации (ликвидации) до 31 декабря года, в котором произошла реорганизация (ликвидация) включительно</a:t>
            </a:r>
          </a:p>
          <a:p>
            <a:pPr algn="ctr"/>
            <a:r>
              <a:rPr lang="ru-RU" sz="2000" dirty="0">
                <a:solidFill>
                  <a:srgbClr val="00B050"/>
                </a:solidFill>
              </a:rPr>
              <a:t>(в течение 2025 года)</a:t>
            </a:r>
          </a:p>
        </p:txBody>
      </p:sp>
      <p:sp>
        <p:nvSpPr>
          <p:cNvPr id="25" name="Стрелка влево 24"/>
          <p:cNvSpPr/>
          <p:nvPr/>
        </p:nvSpPr>
        <p:spPr>
          <a:xfrm rot="10800000">
            <a:off x="9367584" y="3488780"/>
            <a:ext cx="299478"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Заголовок 1"/>
          <p:cNvSpPr txBox="1">
            <a:spLocks/>
          </p:cNvSpPr>
          <p:nvPr/>
        </p:nvSpPr>
        <p:spPr>
          <a:xfrm>
            <a:off x="9504036" y="1715559"/>
            <a:ext cx="2292201" cy="4986709"/>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ctr">
              <a:lnSpc>
                <a:spcPct val="114000"/>
              </a:lnSpc>
              <a:spcAft>
                <a:spcPts val="1200"/>
              </a:spcAft>
            </a:pPr>
            <a:r>
              <a:rPr lang="ru-RU" sz="2000" b="0" dirty="0">
                <a:solidFill>
                  <a:srgbClr val="002060"/>
                </a:solidFill>
                <a:latin typeface="+mn-lt"/>
              </a:rPr>
              <a:t>Допускается отражение в строках 310-560 сводных отчетов показателей, включаемых в соответствии с </a:t>
            </a:r>
            <a:br>
              <a:rPr lang="ru-RU" sz="2000" b="0" dirty="0">
                <a:solidFill>
                  <a:srgbClr val="002060"/>
                </a:solidFill>
                <a:latin typeface="+mn-lt"/>
              </a:rPr>
            </a:br>
            <a:r>
              <a:rPr lang="ru-RU" sz="2000" b="0" dirty="0">
                <a:solidFill>
                  <a:srgbClr val="002060"/>
                </a:solidFill>
                <a:latin typeface="+mn-lt"/>
              </a:rPr>
              <a:t>п. 10 Инструкции № 191н, п. 11 Инструкции № 33н на уровне РБС, головного учреждения АУБУ, ГРБС, </a:t>
            </a:r>
          </a:p>
        </p:txBody>
      </p:sp>
      <p:sp>
        <p:nvSpPr>
          <p:cNvPr id="15" name="Скругленный прямоугольник 14"/>
          <p:cNvSpPr/>
          <p:nvPr/>
        </p:nvSpPr>
        <p:spPr>
          <a:xfrm>
            <a:off x="134246" y="1756584"/>
            <a:ext cx="1659334" cy="49867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000" dirty="0">
                <a:solidFill>
                  <a:srgbClr val="002060"/>
                </a:solidFill>
              </a:rPr>
              <a:t>п. 92 191н:</a:t>
            </a:r>
          </a:p>
          <a:p>
            <a:pPr algn="ctr"/>
            <a:endParaRPr lang="ru-RU" sz="1400" dirty="0">
              <a:solidFill>
                <a:srgbClr val="002060"/>
              </a:solidFill>
            </a:endParaRPr>
          </a:p>
          <a:p>
            <a:pPr algn="ctr"/>
            <a:r>
              <a:rPr lang="ru-RU" sz="2000" dirty="0">
                <a:solidFill>
                  <a:srgbClr val="002060"/>
                </a:solidFill>
              </a:rPr>
              <a:t>Отчет составляют ПБС, АДБ, АИФДБ</a:t>
            </a:r>
          </a:p>
          <a:p>
            <a:pPr algn="ctr"/>
            <a:endParaRPr lang="ru-RU" sz="2000" dirty="0">
              <a:solidFill>
                <a:srgbClr val="002060"/>
              </a:solidFill>
            </a:endParaRPr>
          </a:p>
          <a:p>
            <a:pPr algn="ctr"/>
            <a:r>
              <a:rPr lang="ru-RU" sz="2000" dirty="0">
                <a:solidFill>
                  <a:srgbClr val="00B050"/>
                </a:solidFill>
              </a:rPr>
              <a:t>(начиная </a:t>
            </a:r>
            <a:br>
              <a:rPr lang="ru-RU" sz="2000" dirty="0">
                <a:solidFill>
                  <a:srgbClr val="00B050"/>
                </a:solidFill>
              </a:rPr>
            </a:br>
            <a:r>
              <a:rPr lang="ru-RU" sz="2000" dirty="0">
                <a:solidFill>
                  <a:srgbClr val="00B050"/>
                </a:solidFill>
              </a:rPr>
              <a:t>с отчета на 01.01.2026)</a:t>
            </a:r>
          </a:p>
        </p:txBody>
      </p:sp>
      <p:sp>
        <p:nvSpPr>
          <p:cNvPr id="5" name="Плюс 4"/>
          <p:cNvSpPr/>
          <p:nvPr/>
        </p:nvSpPr>
        <p:spPr>
          <a:xfrm>
            <a:off x="1785853" y="3558898"/>
            <a:ext cx="672978" cy="62668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a:extLst>
              <a:ext uri="{FF2B5EF4-FFF2-40B4-BE49-F238E27FC236}">
                <a16:creationId xmlns:a16="http://schemas.microsoft.com/office/drawing/2014/main" id="{9DFD23DE-0460-476E-8072-94855B6ADEA2}"/>
              </a:ext>
            </a:extLst>
          </p:cNvPr>
          <p:cNvSpPr txBox="1"/>
          <p:nvPr/>
        </p:nvSpPr>
        <p:spPr>
          <a:xfrm>
            <a:off x="9231133" y="2694026"/>
            <a:ext cx="272903" cy="830997"/>
          </a:xfrm>
          <a:prstGeom prst="rect">
            <a:avLst/>
          </a:prstGeom>
          <a:noFill/>
        </p:spPr>
        <p:txBody>
          <a:bodyPr wrap="square" rtlCol="0">
            <a:spAutoFit/>
          </a:bodyPr>
          <a:lstStyle/>
          <a:p>
            <a:r>
              <a:rPr lang="ru-RU" sz="4800" dirty="0">
                <a:solidFill>
                  <a:srgbClr val="C00000"/>
                </a:solidFill>
                <a:latin typeface="Arial" panose="020B0604020202020204" pitchFamily="34" charset="0"/>
                <a:cs typeface="Arial" panose="020B0604020202020204" pitchFamily="34" charset="0"/>
              </a:rPr>
              <a:t>?</a:t>
            </a:r>
          </a:p>
        </p:txBody>
      </p:sp>
      <p:sp>
        <p:nvSpPr>
          <p:cNvPr id="16" name="Скругленный прямоугольник 14">
            <a:extLst>
              <a:ext uri="{FF2B5EF4-FFF2-40B4-BE49-F238E27FC236}">
                <a16:creationId xmlns:a16="http://schemas.microsoft.com/office/drawing/2014/main" id="{741BBB7D-2AA4-4274-9DAD-2A7ACA66A176}"/>
              </a:ext>
            </a:extLst>
          </p:cNvPr>
          <p:cNvSpPr/>
          <p:nvPr/>
        </p:nvSpPr>
        <p:spPr>
          <a:xfrm>
            <a:off x="6968803" y="1756584"/>
            <a:ext cx="2292201" cy="49867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ru-RU" sz="2000" dirty="0">
                <a:solidFill>
                  <a:srgbClr val="002060"/>
                </a:solidFill>
              </a:rPr>
              <a:t>п. 98, 99 191н:</a:t>
            </a:r>
          </a:p>
          <a:p>
            <a:pPr algn="ctr"/>
            <a:endParaRPr lang="ru-RU" sz="1400" dirty="0">
              <a:solidFill>
                <a:srgbClr val="002060"/>
              </a:solidFill>
            </a:endParaRPr>
          </a:p>
          <a:p>
            <a:pPr algn="ctr"/>
            <a:r>
              <a:rPr lang="ru-RU" sz="2000" dirty="0">
                <a:solidFill>
                  <a:srgbClr val="002060"/>
                </a:solidFill>
              </a:rPr>
              <a:t>РБС, ГРБС, ГАДБ, ГАИФДБ составляют Отчет путем суммирования одноименных показателей по строкам и графам соответствующих разделов отчета, представленных ПБС(РБС), АДБ, АИФДБ </a:t>
            </a:r>
          </a:p>
        </p:txBody>
      </p:sp>
      <p:sp>
        <p:nvSpPr>
          <p:cNvPr id="17" name="Плюс 4">
            <a:extLst>
              <a:ext uri="{FF2B5EF4-FFF2-40B4-BE49-F238E27FC236}">
                <a16:creationId xmlns:a16="http://schemas.microsoft.com/office/drawing/2014/main" id="{8671B326-C827-486E-B4BA-5677DE605CF7}"/>
              </a:ext>
            </a:extLst>
          </p:cNvPr>
          <p:cNvSpPr/>
          <p:nvPr/>
        </p:nvSpPr>
        <p:spPr>
          <a:xfrm>
            <a:off x="6309916" y="3558898"/>
            <a:ext cx="672978" cy="62668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1326739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Отчетность за 2025 год</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17</a:t>
            </a:fld>
            <a:endParaRPr lang="ru-RU" dirty="0">
              <a:solidFill>
                <a:srgbClr val="44546A"/>
              </a:solidFill>
            </a:endParaRPr>
          </a:p>
        </p:txBody>
      </p:sp>
      <p:sp>
        <p:nvSpPr>
          <p:cNvPr id="2" name="Прямоугольник 1"/>
          <p:cNvSpPr/>
          <p:nvPr/>
        </p:nvSpPr>
        <p:spPr>
          <a:xfrm>
            <a:off x="2204156" y="1624972"/>
            <a:ext cx="2857717" cy="3976462"/>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C00000"/>
                </a:solidFill>
              </a:rPr>
              <a:t>Предоставивший трансферт</a:t>
            </a: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p:txBody>
      </p:sp>
      <p:sp>
        <p:nvSpPr>
          <p:cNvPr id="9" name="Прямоугольник 8"/>
          <p:cNvSpPr/>
          <p:nvPr/>
        </p:nvSpPr>
        <p:spPr>
          <a:xfrm>
            <a:off x="8328510" y="1624972"/>
            <a:ext cx="2689148" cy="3976462"/>
          </a:xfrm>
          <a:prstGeom prst="rect">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C00000"/>
                </a:solidFill>
              </a:rPr>
              <a:t>Получатель </a:t>
            </a:r>
            <a:br>
              <a:rPr lang="ru-RU" dirty="0">
                <a:solidFill>
                  <a:srgbClr val="C00000"/>
                </a:solidFill>
              </a:rPr>
            </a:br>
            <a:r>
              <a:rPr lang="ru-RU" dirty="0">
                <a:solidFill>
                  <a:srgbClr val="C00000"/>
                </a:solidFill>
              </a:rPr>
              <a:t>трансферта</a:t>
            </a: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a:p>
            <a:pPr algn="ctr"/>
            <a:endParaRPr lang="ru-RU" dirty="0">
              <a:solidFill>
                <a:schemeClr val="accent1">
                  <a:lumMod val="50000"/>
                </a:schemeClr>
              </a:solidFill>
            </a:endParaRPr>
          </a:p>
        </p:txBody>
      </p:sp>
      <p:sp>
        <p:nvSpPr>
          <p:cNvPr id="5" name="TextBox 4"/>
          <p:cNvSpPr txBox="1"/>
          <p:nvPr/>
        </p:nvSpPr>
        <p:spPr>
          <a:xfrm>
            <a:off x="2515125" y="2614169"/>
            <a:ext cx="2690037" cy="369332"/>
          </a:xfrm>
          <a:prstGeom prst="rect">
            <a:avLst/>
          </a:prstGeom>
          <a:noFill/>
        </p:spPr>
        <p:txBody>
          <a:bodyPr wrap="square" rtlCol="0">
            <a:spAutoFit/>
          </a:bodyPr>
          <a:lstStyle/>
          <a:p>
            <a:r>
              <a:rPr lang="ru-RU" dirty="0"/>
              <a:t>Д 206   К 30405</a:t>
            </a:r>
          </a:p>
        </p:txBody>
      </p:sp>
      <p:sp>
        <p:nvSpPr>
          <p:cNvPr id="11" name="TextBox 10"/>
          <p:cNvSpPr txBox="1"/>
          <p:nvPr/>
        </p:nvSpPr>
        <p:spPr>
          <a:xfrm>
            <a:off x="8939658" y="2632527"/>
            <a:ext cx="2690037" cy="369332"/>
          </a:xfrm>
          <a:prstGeom prst="rect">
            <a:avLst/>
          </a:prstGeom>
          <a:noFill/>
        </p:spPr>
        <p:txBody>
          <a:bodyPr wrap="square" rtlCol="0">
            <a:spAutoFit/>
          </a:bodyPr>
          <a:lstStyle/>
          <a:p>
            <a:r>
              <a:rPr lang="ru-RU" dirty="0"/>
              <a:t>Д 21002 (201)  К 205</a:t>
            </a:r>
          </a:p>
        </p:txBody>
      </p:sp>
      <p:sp>
        <p:nvSpPr>
          <p:cNvPr id="8" name="TextBox 7"/>
          <p:cNvSpPr txBox="1"/>
          <p:nvPr/>
        </p:nvSpPr>
        <p:spPr>
          <a:xfrm>
            <a:off x="5771155" y="1595855"/>
            <a:ext cx="1658679" cy="369332"/>
          </a:xfrm>
          <a:prstGeom prst="rect">
            <a:avLst/>
          </a:prstGeom>
          <a:noFill/>
        </p:spPr>
        <p:txBody>
          <a:bodyPr wrap="square" rtlCol="0">
            <a:spAutoFit/>
          </a:bodyPr>
          <a:lstStyle/>
          <a:p>
            <a:pPr algn="ctr"/>
            <a:r>
              <a:rPr lang="ru-RU" dirty="0">
                <a:solidFill>
                  <a:schemeClr val="accent1">
                    <a:lumMod val="50000"/>
                  </a:schemeClr>
                </a:solidFill>
              </a:rPr>
              <a:t>Перечисление</a:t>
            </a:r>
          </a:p>
        </p:txBody>
      </p:sp>
      <p:sp>
        <p:nvSpPr>
          <p:cNvPr id="15" name="TextBox 14"/>
          <p:cNvSpPr txBox="1"/>
          <p:nvPr/>
        </p:nvSpPr>
        <p:spPr>
          <a:xfrm>
            <a:off x="2464428" y="4818695"/>
            <a:ext cx="2690037" cy="646331"/>
          </a:xfrm>
          <a:prstGeom prst="rect">
            <a:avLst/>
          </a:prstGeom>
          <a:noFill/>
        </p:spPr>
        <p:txBody>
          <a:bodyPr wrap="square" rtlCol="0">
            <a:spAutoFit/>
          </a:bodyPr>
          <a:lstStyle/>
          <a:p>
            <a:r>
              <a:rPr lang="ru-RU" dirty="0"/>
              <a:t>Д 40120   К 302</a:t>
            </a:r>
          </a:p>
          <a:p>
            <a:r>
              <a:rPr lang="ru-RU" dirty="0"/>
              <a:t>Д 302        К 206</a:t>
            </a:r>
          </a:p>
        </p:txBody>
      </p:sp>
      <p:sp>
        <p:nvSpPr>
          <p:cNvPr id="16" name="TextBox 15"/>
          <p:cNvSpPr txBox="1"/>
          <p:nvPr/>
        </p:nvSpPr>
        <p:spPr>
          <a:xfrm>
            <a:off x="8995144" y="5158669"/>
            <a:ext cx="2690037" cy="369332"/>
          </a:xfrm>
          <a:prstGeom prst="rect">
            <a:avLst/>
          </a:prstGeom>
          <a:noFill/>
        </p:spPr>
        <p:txBody>
          <a:bodyPr wrap="square" rtlCol="0">
            <a:spAutoFit/>
          </a:bodyPr>
          <a:lstStyle/>
          <a:p>
            <a:r>
              <a:rPr lang="ru-RU" dirty="0"/>
              <a:t>Д 40140  К 40110</a:t>
            </a:r>
          </a:p>
        </p:txBody>
      </p:sp>
      <p:sp>
        <p:nvSpPr>
          <p:cNvPr id="20" name="TextBox 19"/>
          <p:cNvSpPr txBox="1"/>
          <p:nvPr/>
        </p:nvSpPr>
        <p:spPr>
          <a:xfrm>
            <a:off x="5119023" y="5601434"/>
            <a:ext cx="2962941" cy="707886"/>
          </a:xfrm>
          <a:prstGeom prst="rect">
            <a:avLst/>
          </a:prstGeom>
          <a:noFill/>
        </p:spPr>
        <p:txBody>
          <a:bodyPr wrap="square" rtlCol="0">
            <a:spAutoFit/>
          </a:bodyPr>
          <a:lstStyle/>
          <a:p>
            <a:pPr algn="ctr"/>
            <a:r>
              <a:rPr lang="ru-RU" sz="2000" dirty="0">
                <a:solidFill>
                  <a:schemeClr val="accent1">
                    <a:lumMod val="50000"/>
                  </a:schemeClr>
                </a:solidFill>
              </a:rPr>
              <a:t>Отчет </a:t>
            </a:r>
            <a:br>
              <a:rPr lang="ru-RU" sz="2000" dirty="0">
                <a:solidFill>
                  <a:schemeClr val="accent1">
                    <a:lumMod val="50000"/>
                  </a:schemeClr>
                </a:solidFill>
              </a:rPr>
            </a:br>
            <a:r>
              <a:rPr lang="ru-RU" sz="2000" dirty="0">
                <a:solidFill>
                  <a:schemeClr val="accent1">
                    <a:lumMod val="50000"/>
                  </a:schemeClr>
                </a:solidFill>
              </a:rPr>
              <a:t>(достижение результата)</a:t>
            </a:r>
          </a:p>
        </p:txBody>
      </p:sp>
      <p:sp>
        <p:nvSpPr>
          <p:cNvPr id="28" name="Стрелка вниз 27"/>
          <p:cNvSpPr/>
          <p:nvPr/>
        </p:nvSpPr>
        <p:spPr>
          <a:xfrm rot="10800000">
            <a:off x="6164558" y="5125052"/>
            <a:ext cx="871870" cy="4792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Выгнутая вверх стрелка 29"/>
          <p:cNvSpPr/>
          <p:nvPr/>
        </p:nvSpPr>
        <p:spPr>
          <a:xfrm>
            <a:off x="4282156" y="1374467"/>
            <a:ext cx="4898951" cy="159067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1" name="Выгнутая вверх стрелка 30"/>
          <p:cNvSpPr/>
          <p:nvPr/>
        </p:nvSpPr>
        <p:spPr>
          <a:xfrm rot="10800000">
            <a:off x="4040707" y="5158669"/>
            <a:ext cx="4898951" cy="158462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2" name="TextBox 31"/>
          <p:cNvSpPr txBox="1"/>
          <p:nvPr/>
        </p:nvSpPr>
        <p:spPr>
          <a:xfrm>
            <a:off x="4223452" y="833035"/>
            <a:ext cx="4622837" cy="461665"/>
          </a:xfrm>
          <a:prstGeom prst="rect">
            <a:avLst/>
          </a:prstGeom>
          <a:noFill/>
        </p:spPr>
        <p:txBody>
          <a:bodyPr wrap="square" rtlCol="0">
            <a:spAutoFit/>
          </a:bodyPr>
          <a:lstStyle/>
          <a:p>
            <a:pPr algn="ctr"/>
            <a:r>
              <a:rPr lang="ru-RU" sz="2400" dirty="0">
                <a:solidFill>
                  <a:srgbClr val="002060"/>
                </a:solidFill>
              </a:rPr>
              <a:t>МБТ, субсидии АУБУ</a:t>
            </a:r>
          </a:p>
        </p:txBody>
      </p:sp>
      <p:cxnSp>
        <p:nvCxnSpPr>
          <p:cNvPr id="34" name="Прямая со стрелкой 33"/>
          <p:cNvCxnSpPr/>
          <p:nvPr/>
        </p:nvCxnSpPr>
        <p:spPr>
          <a:xfrm>
            <a:off x="4561368" y="4645254"/>
            <a:ext cx="4284921" cy="0"/>
          </a:xfrm>
          <a:prstGeom prst="straightConnector1">
            <a:avLst/>
          </a:prstGeom>
          <a:ln w="25400">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Овал 34"/>
          <p:cNvSpPr/>
          <p:nvPr/>
        </p:nvSpPr>
        <p:spPr>
          <a:xfrm>
            <a:off x="5670700" y="4315644"/>
            <a:ext cx="1956391" cy="65921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Извещение</a:t>
            </a:r>
          </a:p>
        </p:txBody>
      </p:sp>
    </p:spTree>
    <p:extLst>
      <p:ext uri="{BB962C8B-B14F-4D97-AF65-F5344CB8AC3E}">
        <p14:creationId xmlns:p14="http://schemas.microsoft.com/office/powerpoint/2010/main" val="1197035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Отчетность за 2025 год</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18</a:t>
            </a:fld>
            <a:endParaRPr lang="ru-RU" dirty="0">
              <a:solidFill>
                <a:srgbClr val="44546A"/>
              </a:solidFill>
            </a:endParaRPr>
          </a:p>
        </p:txBody>
      </p:sp>
      <p:sp>
        <p:nvSpPr>
          <p:cNvPr id="26" name="Заголовок 1"/>
          <p:cNvSpPr txBox="1">
            <a:spLocks/>
          </p:cNvSpPr>
          <p:nvPr/>
        </p:nvSpPr>
        <p:spPr>
          <a:xfrm>
            <a:off x="7299672" y="2481853"/>
            <a:ext cx="2256257" cy="1215736"/>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ctr">
              <a:lnSpc>
                <a:spcPct val="114000"/>
              </a:lnSpc>
              <a:spcAft>
                <a:spcPts val="1200"/>
              </a:spcAft>
            </a:pPr>
            <a:endParaRPr lang="ru-RU" sz="3200" b="0" dirty="0">
              <a:solidFill>
                <a:srgbClr val="002060"/>
              </a:solidFill>
              <a:latin typeface="+mn-lt"/>
            </a:endParaRPr>
          </a:p>
        </p:txBody>
      </p:sp>
      <p:sp>
        <p:nvSpPr>
          <p:cNvPr id="5" name="TextBox 4"/>
          <p:cNvSpPr txBox="1"/>
          <p:nvPr/>
        </p:nvSpPr>
        <p:spPr>
          <a:xfrm>
            <a:off x="2785730" y="979451"/>
            <a:ext cx="6953693" cy="523220"/>
          </a:xfrm>
          <a:prstGeom prst="rect">
            <a:avLst/>
          </a:prstGeom>
          <a:noFill/>
        </p:spPr>
        <p:txBody>
          <a:bodyPr wrap="square" rtlCol="0">
            <a:spAutoFit/>
          </a:bodyPr>
          <a:lstStyle/>
          <a:p>
            <a:pPr algn="ctr"/>
            <a:r>
              <a:rPr lang="ru-RU" sz="2800" dirty="0">
                <a:solidFill>
                  <a:srgbClr val="002060"/>
                </a:solidFill>
              </a:rPr>
              <a:t>Некассовые операции в Отчете (ф. 0503737)</a:t>
            </a:r>
          </a:p>
        </p:txBody>
      </p:sp>
      <p:sp>
        <p:nvSpPr>
          <p:cNvPr id="6" name="TextBox 5"/>
          <p:cNvSpPr txBox="1"/>
          <p:nvPr/>
        </p:nvSpPr>
        <p:spPr>
          <a:xfrm>
            <a:off x="871870" y="1892595"/>
            <a:ext cx="10632558" cy="646331"/>
          </a:xfrm>
          <a:prstGeom prst="rect">
            <a:avLst/>
          </a:prstGeom>
          <a:noFill/>
        </p:spPr>
        <p:txBody>
          <a:bodyPr wrap="square" rtlCol="0">
            <a:spAutoFit/>
          </a:bodyPr>
          <a:lstStyle/>
          <a:p>
            <a:pPr algn="ctr"/>
            <a:r>
              <a:rPr lang="ru-RU" dirty="0"/>
              <a:t>Показатели некассовых операций подлежат описанию в пояснительной записке учреждения (ф. 0503760) (в Таблице № 10 «Анализ показателей отчетности учреждения») </a:t>
            </a:r>
          </a:p>
        </p:txBody>
      </p:sp>
      <p:graphicFrame>
        <p:nvGraphicFramePr>
          <p:cNvPr id="8" name="Таблица 7"/>
          <p:cNvGraphicFramePr>
            <a:graphicFrameLocks noGrp="1"/>
          </p:cNvGraphicFramePr>
          <p:nvPr>
            <p:extLst>
              <p:ext uri="{D42A27DB-BD31-4B8C-83A1-F6EECF244321}">
                <p14:modId xmlns:p14="http://schemas.microsoft.com/office/powerpoint/2010/main" val="3762551575"/>
              </p:ext>
            </p:extLst>
          </p:nvPr>
        </p:nvGraphicFramePr>
        <p:xfrm>
          <a:off x="1422982" y="2850009"/>
          <a:ext cx="9167040" cy="3061693"/>
        </p:xfrm>
        <a:graphic>
          <a:graphicData uri="http://schemas.openxmlformats.org/drawingml/2006/table">
            <a:tbl>
              <a:tblPr/>
              <a:tblGrid>
                <a:gridCol w="88570">
                  <a:extLst>
                    <a:ext uri="{9D8B030D-6E8A-4147-A177-3AD203B41FA5}">
                      <a16:colId xmlns:a16="http://schemas.microsoft.com/office/drawing/2014/main" val="20000"/>
                    </a:ext>
                  </a:extLst>
                </a:gridCol>
                <a:gridCol w="88570">
                  <a:extLst>
                    <a:ext uri="{9D8B030D-6E8A-4147-A177-3AD203B41FA5}">
                      <a16:colId xmlns:a16="http://schemas.microsoft.com/office/drawing/2014/main" val="20001"/>
                    </a:ext>
                  </a:extLst>
                </a:gridCol>
                <a:gridCol w="88570">
                  <a:extLst>
                    <a:ext uri="{9D8B030D-6E8A-4147-A177-3AD203B41FA5}">
                      <a16:colId xmlns:a16="http://schemas.microsoft.com/office/drawing/2014/main" val="20002"/>
                    </a:ext>
                  </a:extLst>
                </a:gridCol>
                <a:gridCol w="88570">
                  <a:extLst>
                    <a:ext uri="{9D8B030D-6E8A-4147-A177-3AD203B41FA5}">
                      <a16:colId xmlns:a16="http://schemas.microsoft.com/office/drawing/2014/main" val="20003"/>
                    </a:ext>
                  </a:extLst>
                </a:gridCol>
                <a:gridCol w="88570">
                  <a:extLst>
                    <a:ext uri="{9D8B030D-6E8A-4147-A177-3AD203B41FA5}">
                      <a16:colId xmlns:a16="http://schemas.microsoft.com/office/drawing/2014/main" val="20004"/>
                    </a:ext>
                  </a:extLst>
                </a:gridCol>
                <a:gridCol w="88570">
                  <a:extLst>
                    <a:ext uri="{9D8B030D-6E8A-4147-A177-3AD203B41FA5}">
                      <a16:colId xmlns:a16="http://schemas.microsoft.com/office/drawing/2014/main" val="20005"/>
                    </a:ext>
                  </a:extLst>
                </a:gridCol>
                <a:gridCol w="88570">
                  <a:extLst>
                    <a:ext uri="{9D8B030D-6E8A-4147-A177-3AD203B41FA5}">
                      <a16:colId xmlns:a16="http://schemas.microsoft.com/office/drawing/2014/main" val="20006"/>
                    </a:ext>
                  </a:extLst>
                </a:gridCol>
                <a:gridCol w="88570">
                  <a:extLst>
                    <a:ext uri="{9D8B030D-6E8A-4147-A177-3AD203B41FA5}">
                      <a16:colId xmlns:a16="http://schemas.microsoft.com/office/drawing/2014/main" val="20007"/>
                    </a:ext>
                  </a:extLst>
                </a:gridCol>
                <a:gridCol w="88570">
                  <a:extLst>
                    <a:ext uri="{9D8B030D-6E8A-4147-A177-3AD203B41FA5}">
                      <a16:colId xmlns:a16="http://schemas.microsoft.com/office/drawing/2014/main" val="20008"/>
                    </a:ext>
                  </a:extLst>
                </a:gridCol>
                <a:gridCol w="88570">
                  <a:extLst>
                    <a:ext uri="{9D8B030D-6E8A-4147-A177-3AD203B41FA5}">
                      <a16:colId xmlns:a16="http://schemas.microsoft.com/office/drawing/2014/main" val="20009"/>
                    </a:ext>
                  </a:extLst>
                </a:gridCol>
                <a:gridCol w="88570">
                  <a:extLst>
                    <a:ext uri="{9D8B030D-6E8A-4147-A177-3AD203B41FA5}">
                      <a16:colId xmlns:a16="http://schemas.microsoft.com/office/drawing/2014/main" val="20010"/>
                    </a:ext>
                  </a:extLst>
                </a:gridCol>
                <a:gridCol w="88570">
                  <a:extLst>
                    <a:ext uri="{9D8B030D-6E8A-4147-A177-3AD203B41FA5}">
                      <a16:colId xmlns:a16="http://schemas.microsoft.com/office/drawing/2014/main" val="20011"/>
                    </a:ext>
                  </a:extLst>
                </a:gridCol>
                <a:gridCol w="88570">
                  <a:extLst>
                    <a:ext uri="{9D8B030D-6E8A-4147-A177-3AD203B41FA5}">
                      <a16:colId xmlns:a16="http://schemas.microsoft.com/office/drawing/2014/main" val="20012"/>
                    </a:ext>
                  </a:extLst>
                </a:gridCol>
                <a:gridCol w="88570">
                  <a:extLst>
                    <a:ext uri="{9D8B030D-6E8A-4147-A177-3AD203B41FA5}">
                      <a16:colId xmlns:a16="http://schemas.microsoft.com/office/drawing/2014/main" val="20013"/>
                    </a:ext>
                  </a:extLst>
                </a:gridCol>
                <a:gridCol w="88570">
                  <a:extLst>
                    <a:ext uri="{9D8B030D-6E8A-4147-A177-3AD203B41FA5}">
                      <a16:colId xmlns:a16="http://schemas.microsoft.com/office/drawing/2014/main" val="20014"/>
                    </a:ext>
                  </a:extLst>
                </a:gridCol>
                <a:gridCol w="88570">
                  <a:extLst>
                    <a:ext uri="{9D8B030D-6E8A-4147-A177-3AD203B41FA5}">
                      <a16:colId xmlns:a16="http://schemas.microsoft.com/office/drawing/2014/main" val="20015"/>
                    </a:ext>
                  </a:extLst>
                </a:gridCol>
                <a:gridCol w="88570">
                  <a:extLst>
                    <a:ext uri="{9D8B030D-6E8A-4147-A177-3AD203B41FA5}">
                      <a16:colId xmlns:a16="http://schemas.microsoft.com/office/drawing/2014/main" val="20016"/>
                    </a:ext>
                  </a:extLst>
                </a:gridCol>
                <a:gridCol w="88570">
                  <a:extLst>
                    <a:ext uri="{9D8B030D-6E8A-4147-A177-3AD203B41FA5}">
                      <a16:colId xmlns:a16="http://schemas.microsoft.com/office/drawing/2014/main" val="20017"/>
                    </a:ext>
                  </a:extLst>
                </a:gridCol>
                <a:gridCol w="88570">
                  <a:extLst>
                    <a:ext uri="{9D8B030D-6E8A-4147-A177-3AD203B41FA5}">
                      <a16:colId xmlns:a16="http://schemas.microsoft.com/office/drawing/2014/main" val="20018"/>
                    </a:ext>
                  </a:extLst>
                </a:gridCol>
                <a:gridCol w="88570">
                  <a:extLst>
                    <a:ext uri="{9D8B030D-6E8A-4147-A177-3AD203B41FA5}">
                      <a16:colId xmlns:a16="http://schemas.microsoft.com/office/drawing/2014/main" val="20019"/>
                    </a:ext>
                  </a:extLst>
                </a:gridCol>
                <a:gridCol w="88570">
                  <a:extLst>
                    <a:ext uri="{9D8B030D-6E8A-4147-A177-3AD203B41FA5}">
                      <a16:colId xmlns:a16="http://schemas.microsoft.com/office/drawing/2014/main" val="20020"/>
                    </a:ext>
                  </a:extLst>
                </a:gridCol>
                <a:gridCol w="88570">
                  <a:extLst>
                    <a:ext uri="{9D8B030D-6E8A-4147-A177-3AD203B41FA5}">
                      <a16:colId xmlns:a16="http://schemas.microsoft.com/office/drawing/2014/main" val="20021"/>
                    </a:ext>
                  </a:extLst>
                </a:gridCol>
                <a:gridCol w="88570">
                  <a:extLst>
                    <a:ext uri="{9D8B030D-6E8A-4147-A177-3AD203B41FA5}">
                      <a16:colId xmlns:a16="http://schemas.microsoft.com/office/drawing/2014/main" val="20022"/>
                    </a:ext>
                  </a:extLst>
                </a:gridCol>
                <a:gridCol w="88570">
                  <a:extLst>
                    <a:ext uri="{9D8B030D-6E8A-4147-A177-3AD203B41FA5}">
                      <a16:colId xmlns:a16="http://schemas.microsoft.com/office/drawing/2014/main" val="20023"/>
                    </a:ext>
                  </a:extLst>
                </a:gridCol>
                <a:gridCol w="88570">
                  <a:extLst>
                    <a:ext uri="{9D8B030D-6E8A-4147-A177-3AD203B41FA5}">
                      <a16:colId xmlns:a16="http://schemas.microsoft.com/office/drawing/2014/main" val="20024"/>
                    </a:ext>
                  </a:extLst>
                </a:gridCol>
                <a:gridCol w="88570">
                  <a:extLst>
                    <a:ext uri="{9D8B030D-6E8A-4147-A177-3AD203B41FA5}">
                      <a16:colId xmlns:a16="http://schemas.microsoft.com/office/drawing/2014/main" val="20025"/>
                    </a:ext>
                  </a:extLst>
                </a:gridCol>
                <a:gridCol w="88570">
                  <a:extLst>
                    <a:ext uri="{9D8B030D-6E8A-4147-A177-3AD203B41FA5}">
                      <a16:colId xmlns:a16="http://schemas.microsoft.com/office/drawing/2014/main" val="20026"/>
                    </a:ext>
                  </a:extLst>
                </a:gridCol>
                <a:gridCol w="88570">
                  <a:extLst>
                    <a:ext uri="{9D8B030D-6E8A-4147-A177-3AD203B41FA5}">
                      <a16:colId xmlns:a16="http://schemas.microsoft.com/office/drawing/2014/main" val="20027"/>
                    </a:ext>
                  </a:extLst>
                </a:gridCol>
                <a:gridCol w="88570">
                  <a:extLst>
                    <a:ext uri="{9D8B030D-6E8A-4147-A177-3AD203B41FA5}">
                      <a16:colId xmlns:a16="http://schemas.microsoft.com/office/drawing/2014/main" val="20028"/>
                    </a:ext>
                  </a:extLst>
                </a:gridCol>
                <a:gridCol w="88570">
                  <a:extLst>
                    <a:ext uri="{9D8B030D-6E8A-4147-A177-3AD203B41FA5}">
                      <a16:colId xmlns:a16="http://schemas.microsoft.com/office/drawing/2014/main" val="20029"/>
                    </a:ext>
                  </a:extLst>
                </a:gridCol>
                <a:gridCol w="88570">
                  <a:extLst>
                    <a:ext uri="{9D8B030D-6E8A-4147-A177-3AD203B41FA5}">
                      <a16:colId xmlns:a16="http://schemas.microsoft.com/office/drawing/2014/main" val="20030"/>
                    </a:ext>
                  </a:extLst>
                </a:gridCol>
                <a:gridCol w="88570">
                  <a:extLst>
                    <a:ext uri="{9D8B030D-6E8A-4147-A177-3AD203B41FA5}">
                      <a16:colId xmlns:a16="http://schemas.microsoft.com/office/drawing/2014/main" val="20031"/>
                    </a:ext>
                  </a:extLst>
                </a:gridCol>
                <a:gridCol w="88570">
                  <a:extLst>
                    <a:ext uri="{9D8B030D-6E8A-4147-A177-3AD203B41FA5}">
                      <a16:colId xmlns:a16="http://schemas.microsoft.com/office/drawing/2014/main" val="20032"/>
                    </a:ext>
                  </a:extLst>
                </a:gridCol>
                <a:gridCol w="88570">
                  <a:extLst>
                    <a:ext uri="{9D8B030D-6E8A-4147-A177-3AD203B41FA5}">
                      <a16:colId xmlns:a16="http://schemas.microsoft.com/office/drawing/2014/main" val="20033"/>
                    </a:ext>
                  </a:extLst>
                </a:gridCol>
                <a:gridCol w="88570">
                  <a:extLst>
                    <a:ext uri="{9D8B030D-6E8A-4147-A177-3AD203B41FA5}">
                      <a16:colId xmlns:a16="http://schemas.microsoft.com/office/drawing/2014/main" val="20034"/>
                    </a:ext>
                  </a:extLst>
                </a:gridCol>
                <a:gridCol w="88570">
                  <a:extLst>
                    <a:ext uri="{9D8B030D-6E8A-4147-A177-3AD203B41FA5}">
                      <a16:colId xmlns:a16="http://schemas.microsoft.com/office/drawing/2014/main" val="20035"/>
                    </a:ext>
                  </a:extLst>
                </a:gridCol>
                <a:gridCol w="88570">
                  <a:extLst>
                    <a:ext uri="{9D8B030D-6E8A-4147-A177-3AD203B41FA5}">
                      <a16:colId xmlns:a16="http://schemas.microsoft.com/office/drawing/2014/main" val="20036"/>
                    </a:ext>
                  </a:extLst>
                </a:gridCol>
                <a:gridCol w="88570">
                  <a:extLst>
                    <a:ext uri="{9D8B030D-6E8A-4147-A177-3AD203B41FA5}">
                      <a16:colId xmlns:a16="http://schemas.microsoft.com/office/drawing/2014/main" val="20037"/>
                    </a:ext>
                  </a:extLst>
                </a:gridCol>
                <a:gridCol w="88570">
                  <a:extLst>
                    <a:ext uri="{9D8B030D-6E8A-4147-A177-3AD203B41FA5}">
                      <a16:colId xmlns:a16="http://schemas.microsoft.com/office/drawing/2014/main" val="20038"/>
                    </a:ext>
                  </a:extLst>
                </a:gridCol>
                <a:gridCol w="88570">
                  <a:extLst>
                    <a:ext uri="{9D8B030D-6E8A-4147-A177-3AD203B41FA5}">
                      <a16:colId xmlns:a16="http://schemas.microsoft.com/office/drawing/2014/main" val="20039"/>
                    </a:ext>
                  </a:extLst>
                </a:gridCol>
                <a:gridCol w="88570">
                  <a:extLst>
                    <a:ext uri="{9D8B030D-6E8A-4147-A177-3AD203B41FA5}">
                      <a16:colId xmlns:a16="http://schemas.microsoft.com/office/drawing/2014/main" val="20040"/>
                    </a:ext>
                  </a:extLst>
                </a:gridCol>
                <a:gridCol w="88570">
                  <a:extLst>
                    <a:ext uri="{9D8B030D-6E8A-4147-A177-3AD203B41FA5}">
                      <a16:colId xmlns:a16="http://schemas.microsoft.com/office/drawing/2014/main" val="20041"/>
                    </a:ext>
                  </a:extLst>
                </a:gridCol>
                <a:gridCol w="88570">
                  <a:extLst>
                    <a:ext uri="{9D8B030D-6E8A-4147-A177-3AD203B41FA5}">
                      <a16:colId xmlns:a16="http://schemas.microsoft.com/office/drawing/2014/main" val="20042"/>
                    </a:ext>
                  </a:extLst>
                </a:gridCol>
                <a:gridCol w="88570">
                  <a:extLst>
                    <a:ext uri="{9D8B030D-6E8A-4147-A177-3AD203B41FA5}">
                      <a16:colId xmlns:a16="http://schemas.microsoft.com/office/drawing/2014/main" val="20043"/>
                    </a:ext>
                  </a:extLst>
                </a:gridCol>
                <a:gridCol w="88570">
                  <a:extLst>
                    <a:ext uri="{9D8B030D-6E8A-4147-A177-3AD203B41FA5}">
                      <a16:colId xmlns:a16="http://schemas.microsoft.com/office/drawing/2014/main" val="20044"/>
                    </a:ext>
                  </a:extLst>
                </a:gridCol>
                <a:gridCol w="88570">
                  <a:extLst>
                    <a:ext uri="{9D8B030D-6E8A-4147-A177-3AD203B41FA5}">
                      <a16:colId xmlns:a16="http://schemas.microsoft.com/office/drawing/2014/main" val="20045"/>
                    </a:ext>
                  </a:extLst>
                </a:gridCol>
                <a:gridCol w="88570">
                  <a:extLst>
                    <a:ext uri="{9D8B030D-6E8A-4147-A177-3AD203B41FA5}">
                      <a16:colId xmlns:a16="http://schemas.microsoft.com/office/drawing/2014/main" val="20046"/>
                    </a:ext>
                  </a:extLst>
                </a:gridCol>
                <a:gridCol w="88570">
                  <a:extLst>
                    <a:ext uri="{9D8B030D-6E8A-4147-A177-3AD203B41FA5}">
                      <a16:colId xmlns:a16="http://schemas.microsoft.com/office/drawing/2014/main" val="20047"/>
                    </a:ext>
                  </a:extLst>
                </a:gridCol>
                <a:gridCol w="88570">
                  <a:extLst>
                    <a:ext uri="{9D8B030D-6E8A-4147-A177-3AD203B41FA5}">
                      <a16:colId xmlns:a16="http://schemas.microsoft.com/office/drawing/2014/main" val="20048"/>
                    </a:ext>
                  </a:extLst>
                </a:gridCol>
                <a:gridCol w="88570">
                  <a:extLst>
                    <a:ext uri="{9D8B030D-6E8A-4147-A177-3AD203B41FA5}">
                      <a16:colId xmlns:a16="http://schemas.microsoft.com/office/drawing/2014/main" val="20049"/>
                    </a:ext>
                  </a:extLst>
                </a:gridCol>
                <a:gridCol w="88570">
                  <a:extLst>
                    <a:ext uri="{9D8B030D-6E8A-4147-A177-3AD203B41FA5}">
                      <a16:colId xmlns:a16="http://schemas.microsoft.com/office/drawing/2014/main" val="20050"/>
                    </a:ext>
                  </a:extLst>
                </a:gridCol>
                <a:gridCol w="88570">
                  <a:extLst>
                    <a:ext uri="{9D8B030D-6E8A-4147-A177-3AD203B41FA5}">
                      <a16:colId xmlns:a16="http://schemas.microsoft.com/office/drawing/2014/main" val="20051"/>
                    </a:ext>
                  </a:extLst>
                </a:gridCol>
                <a:gridCol w="88570">
                  <a:extLst>
                    <a:ext uri="{9D8B030D-6E8A-4147-A177-3AD203B41FA5}">
                      <a16:colId xmlns:a16="http://schemas.microsoft.com/office/drawing/2014/main" val="20052"/>
                    </a:ext>
                  </a:extLst>
                </a:gridCol>
                <a:gridCol w="88570">
                  <a:extLst>
                    <a:ext uri="{9D8B030D-6E8A-4147-A177-3AD203B41FA5}">
                      <a16:colId xmlns:a16="http://schemas.microsoft.com/office/drawing/2014/main" val="20053"/>
                    </a:ext>
                  </a:extLst>
                </a:gridCol>
                <a:gridCol w="88570">
                  <a:extLst>
                    <a:ext uri="{9D8B030D-6E8A-4147-A177-3AD203B41FA5}">
                      <a16:colId xmlns:a16="http://schemas.microsoft.com/office/drawing/2014/main" val="20054"/>
                    </a:ext>
                  </a:extLst>
                </a:gridCol>
                <a:gridCol w="88570">
                  <a:extLst>
                    <a:ext uri="{9D8B030D-6E8A-4147-A177-3AD203B41FA5}">
                      <a16:colId xmlns:a16="http://schemas.microsoft.com/office/drawing/2014/main" val="20055"/>
                    </a:ext>
                  </a:extLst>
                </a:gridCol>
                <a:gridCol w="88570">
                  <a:extLst>
                    <a:ext uri="{9D8B030D-6E8A-4147-A177-3AD203B41FA5}">
                      <a16:colId xmlns:a16="http://schemas.microsoft.com/office/drawing/2014/main" val="20056"/>
                    </a:ext>
                  </a:extLst>
                </a:gridCol>
                <a:gridCol w="88570">
                  <a:extLst>
                    <a:ext uri="{9D8B030D-6E8A-4147-A177-3AD203B41FA5}">
                      <a16:colId xmlns:a16="http://schemas.microsoft.com/office/drawing/2014/main" val="20057"/>
                    </a:ext>
                  </a:extLst>
                </a:gridCol>
                <a:gridCol w="88570">
                  <a:extLst>
                    <a:ext uri="{9D8B030D-6E8A-4147-A177-3AD203B41FA5}">
                      <a16:colId xmlns:a16="http://schemas.microsoft.com/office/drawing/2014/main" val="20058"/>
                    </a:ext>
                  </a:extLst>
                </a:gridCol>
                <a:gridCol w="88570">
                  <a:extLst>
                    <a:ext uri="{9D8B030D-6E8A-4147-A177-3AD203B41FA5}">
                      <a16:colId xmlns:a16="http://schemas.microsoft.com/office/drawing/2014/main" val="20059"/>
                    </a:ext>
                  </a:extLst>
                </a:gridCol>
                <a:gridCol w="88570">
                  <a:extLst>
                    <a:ext uri="{9D8B030D-6E8A-4147-A177-3AD203B41FA5}">
                      <a16:colId xmlns:a16="http://schemas.microsoft.com/office/drawing/2014/main" val="20060"/>
                    </a:ext>
                  </a:extLst>
                </a:gridCol>
                <a:gridCol w="88570">
                  <a:extLst>
                    <a:ext uri="{9D8B030D-6E8A-4147-A177-3AD203B41FA5}">
                      <a16:colId xmlns:a16="http://schemas.microsoft.com/office/drawing/2014/main" val="20061"/>
                    </a:ext>
                  </a:extLst>
                </a:gridCol>
                <a:gridCol w="88570">
                  <a:extLst>
                    <a:ext uri="{9D8B030D-6E8A-4147-A177-3AD203B41FA5}">
                      <a16:colId xmlns:a16="http://schemas.microsoft.com/office/drawing/2014/main" val="20062"/>
                    </a:ext>
                  </a:extLst>
                </a:gridCol>
                <a:gridCol w="79714">
                  <a:extLst>
                    <a:ext uri="{9D8B030D-6E8A-4147-A177-3AD203B41FA5}">
                      <a16:colId xmlns:a16="http://schemas.microsoft.com/office/drawing/2014/main" val="20063"/>
                    </a:ext>
                  </a:extLst>
                </a:gridCol>
                <a:gridCol w="79714">
                  <a:extLst>
                    <a:ext uri="{9D8B030D-6E8A-4147-A177-3AD203B41FA5}">
                      <a16:colId xmlns:a16="http://schemas.microsoft.com/office/drawing/2014/main" val="20064"/>
                    </a:ext>
                  </a:extLst>
                </a:gridCol>
                <a:gridCol w="79714">
                  <a:extLst>
                    <a:ext uri="{9D8B030D-6E8A-4147-A177-3AD203B41FA5}">
                      <a16:colId xmlns:a16="http://schemas.microsoft.com/office/drawing/2014/main" val="20065"/>
                    </a:ext>
                  </a:extLst>
                </a:gridCol>
                <a:gridCol w="79714">
                  <a:extLst>
                    <a:ext uri="{9D8B030D-6E8A-4147-A177-3AD203B41FA5}">
                      <a16:colId xmlns:a16="http://schemas.microsoft.com/office/drawing/2014/main" val="20066"/>
                    </a:ext>
                  </a:extLst>
                </a:gridCol>
                <a:gridCol w="79714">
                  <a:extLst>
                    <a:ext uri="{9D8B030D-6E8A-4147-A177-3AD203B41FA5}">
                      <a16:colId xmlns:a16="http://schemas.microsoft.com/office/drawing/2014/main" val="20067"/>
                    </a:ext>
                  </a:extLst>
                </a:gridCol>
                <a:gridCol w="79714">
                  <a:extLst>
                    <a:ext uri="{9D8B030D-6E8A-4147-A177-3AD203B41FA5}">
                      <a16:colId xmlns:a16="http://schemas.microsoft.com/office/drawing/2014/main" val="20068"/>
                    </a:ext>
                  </a:extLst>
                </a:gridCol>
                <a:gridCol w="79714">
                  <a:extLst>
                    <a:ext uri="{9D8B030D-6E8A-4147-A177-3AD203B41FA5}">
                      <a16:colId xmlns:a16="http://schemas.microsoft.com/office/drawing/2014/main" val="20069"/>
                    </a:ext>
                  </a:extLst>
                </a:gridCol>
                <a:gridCol w="79714">
                  <a:extLst>
                    <a:ext uri="{9D8B030D-6E8A-4147-A177-3AD203B41FA5}">
                      <a16:colId xmlns:a16="http://schemas.microsoft.com/office/drawing/2014/main" val="20070"/>
                    </a:ext>
                  </a:extLst>
                </a:gridCol>
                <a:gridCol w="79714">
                  <a:extLst>
                    <a:ext uri="{9D8B030D-6E8A-4147-A177-3AD203B41FA5}">
                      <a16:colId xmlns:a16="http://schemas.microsoft.com/office/drawing/2014/main" val="20071"/>
                    </a:ext>
                  </a:extLst>
                </a:gridCol>
                <a:gridCol w="79714">
                  <a:extLst>
                    <a:ext uri="{9D8B030D-6E8A-4147-A177-3AD203B41FA5}">
                      <a16:colId xmlns:a16="http://schemas.microsoft.com/office/drawing/2014/main" val="20072"/>
                    </a:ext>
                  </a:extLst>
                </a:gridCol>
                <a:gridCol w="79714">
                  <a:extLst>
                    <a:ext uri="{9D8B030D-6E8A-4147-A177-3AD203B41FA5}">
                      <a16:colId xmlns:a16="http://schemas.microsoft.com/office/drawing/2014/main" val="20073"/>
                    </a:ext>
                  </a:extLst>
                </a:gridCol>
                <a:gridCol w="79714">
                  <a:extLst>
                    <a:ext uri="{9D8B030D-6E8A-4147-A177-3AD203B41FA5}">
                      <a16:colId xmlns:a16="http://schemas.microsoft.com/office/drawing/2014/main" val="20074"/>
                    </a:ext>
                  </a:extLst>
                </a:gridCol>
                <a:gridCol w="79714">
                  <a:extLst>
                    <a:ext uri="{9D8B030D-6E8A-4147-A177-3AD203B41FA5}">
                      <a16:colId xmlns:a16="http://schemas.microsoft.com/office/drawing/2014/main" val="20075"/>
                    </a:ext>
                  </a:extLst>
                </a:gridCol>
                <a:gridCol w="79714">
                  <a:extLst>
                    <a:ext uri="{9D8B030D-6E8A-4147-A177-3AD203B41FA5}">
                      <a16:colId xmlns:a16="http://schemas.microsoft.com/office/drawing/2014/main" val="20076"/>
                    </a:ext>
                  </a:extLst>
                </a:gridCol>
                <a:gridCol w="79714">
                  <a:extLst>
                    <a:ext uri="{9D8B030D-6E8A-4147-A177-3AD203B41FA5}">
                      <a16:colId xmlns:a16="http://schemas.microsoft.com/office/drawing/2014/main" val="20077"/>
                    </a:ext>
                  </a:extLst>
                </a:gridCol>
                <a:gridCol w="79714">
                  <a:extLst>
                    <a:ext uri="{9D8B030D-6E8A-4147-A177-3AD203B41FA5}">
                      <a16:colId xmlns:a16="http://schemas.microsoft.com/office/drawing/2014/main" val="20078"/>
                    </a:ext>
                  </a:extLst>
                </a:gridCol>
                <a:gridCol w="79714">
                  <a:extLst>
                    <a:ext uri="{9D8B030D-6E8A-4147-A177-3AD203B41FA5}">
                      <a16:colId xmlns:a16="http://schemas.microsoft.com/office/drawing/2014/main" val="20079"/>
                    </a:ext>
                  </a:extLst>
                </a:gridCol>
                <a:gridCol w="79714">
                  <a:extLst>
                    <a:ext uri="{9D8B030D-6E8A-4147-A177-3AD203B41FA5}">
                      <a16:colId xmlns:a16="http://schemas.microsoft.com/office/drawing/2014/main" val="20080"/>
                    </a:ext>
                  </a:extLst>
                </a:gridCol>
                <a:gridCol w="79714">
                  <a:extLst>
                    <a:ext uri="{9D8B030D-6E8A-4147-A177-3AD203B41FA5}">
                      <a16:colId xmlns:a16="http://schemas.microsoft.com/office/drawing/2014/main" val="20081"/>
                    </a:ext>
                  </a:extLst>
                </a:gridCol>
                <a:gridCol w="79714">
                  <a:extLst>
                    <a:ext uri="{9D8B030D-6E8A-4147-A177-3AD203B41FA5}">
                      <a16:colId xmlns:a16="http://schemas.microsoft.com/office/drawing/2014/main" val="20082"/>
                    </a:ext>
                  </a:extLst>
                </a:gridCol>
                <a:gridCol w="79714">
                  <a:extLst>
                    <a:ext uri="{9D8B030D-6E8A-4147-A177-3AD203B41FA5}">
                      <a16:colId xmlns:a16="http://schemas.microsoft.com/office/drawing/2014/main" val="20083"/>
                    </a:ext>
                  </a:extLst>
                </a:gridCol>
                <a:gridCol w="79714">
                  <a:extLst>
                    <a:ext uri="{9D8B030D-6E8A-4147-A177-3AD203B41FA5}">
                      <a16:colId xmlns:a16="http://schemas.microsoft.com/office/drawing/2014/main" val="20084"/>
                    </a:ext>
                  </a:extLst>
                </a:gridCol>
                <a:gridCol w="79714">
                  <a:extLst>
                    <a:ext uri="{9D8B030D-6E8A-4147-A177-3AD203B41FA5}">
                      <a16:colId xmlns:a16="http://schemas.microsoft.com/office/drawing/2014/main" val="20085"/>
                    </a:ext>
                  </a:extLst>
                </a:gridCol>
                <a:gridCol w="79714">
                  <a:extLst>
                    <a:ext uri="{9D8B030D-6E8A-4147-A177-3AD203B41FA5}">
                      <a16:colId xmlns:a16="http://schemas.microsoft.com/office/drawing/2014/main" val="20086"/>
                    </a:ext>
                  </a:extLst>
                </a:gridCol>
                <a:gridCol w="79714">
                  <a:extLst>
                    <a:ext uri="{9D8B030D-6E8A-4147-A177-3AD203B41FA5}">
                      <a16:colId xmlns:a16="http://schemas.microsoft.com/office/drawing/2014/main" val="20087"/>
                    </a:ext>
                  </a:extLst>
                </a:gridCol>
                <a:gridCol w="79714">
                  <a:extLst>
                    <a:ext uri="{9D8B030D-6E8A-4147-A177-3AD203B41FA5}">
                      <a16:colId xmlns:a16="http://schemas.microsoft.com/office/drawing/2014/main" val="20088"/>
                    </a:ext>
                  </a:extLst>
                </a:gridCol>
                <a:gridCol w="79714">
                  <a:extLst>
                    <a:ext uri="{9D8B030D-6E8A-4147-A177-3AD203B41FA5}">
                      <a16:colId xmlns:a16="http://schemas.microsoft.com/office/drawing/2014/main" val="20089"/>
                    </a:ext>
                  </a:extLst>
                </a:gridCol>
                <a:gridCol w="79714">
                  <a:extLst>
                    <a:ext uri="{9D8B030D-6E8A-4147-A177-3AD203B41FA5}">
                      <a16:colId xmlns:a16="http://schemas.microsoft.com/office/drawing/2014/main" val="20090"/>
                    </a:ext>
                  </a:extLst>
                </a:gridCol>
                <a:gridCol w="79714">
                  <a:extLst>
                    <a:ext uri="{9D8B030D-6E8A-4147-A177-3AD203B41FA5}">
                      <a16:colId xmlns:a16="http://schemas.microsoft.com/office/drawing/2014/main" val="20091"/>
                    </a:ext>
                  </a:extLst>
                </a:gridCol>
                <a:gridCol w="79714">
                  <a:extLst>
                    <a:ext uri="{9D8B030D-6E8A-4147-A177-3AD203B41FA5}">
                      <a16:colId xmlns:a16="http://schemas.microsoft.com/office/drawing/2014/main" val="20092"/>
                    </a:ext>
                  </a:extLst>
                </a:gridCol>
                <a:gridCol w="79714">
                  <a:extLst>
                    <a:ext uri="{9D8B030D-6E8A-4147-A177-3AD203B41FA5}">
                      <a16:colId xmlns:a16="http://schemas.microsoft.com/office/drawing/2014/main" val="20093"/>
                    </a:ext>
                  </a:extLst>
                </a:gridCol>
                <a:gridCol w="79714">
                  <a:extLst>
                    <a:ext uri="{9D8B030D-6E8A-4147-A177-3AD203B41FA5}">
                      <a16:colId xmlns:a16="http://schemas.microsoft.com/office/drawing/2014/main" val="20094"/>
                    </a:ext>
                  </a:extLst>
                </a:gridCol>
                <a:gridCol w="79714">
                  <a:extLst>
                    <a:ext uri="{9D8B030D-6E8A-4147-A177-3AD203B41FA5}">
                      <a16:colId xmlns:a16="http://schemas.microsoft.com/office/drawing/2014/main" val="20095"/>
                    </a:ext>
                  </a:extLst>
                </a:gridCol>
                <a:gridCol w="79714">
                  <a:extLst>
                    <a:ext uri="{9D8B030D-6E8A-4147-A177-3AD203B41FA5}">
                      <a16:colId xmlns:a16="http://schemas.microsoft.com/office/drawing/2014/main" val="20096"/>
                    </a:ext>
                  </a:extLst>
                </a:gridCol>
                <a:gridCol w="79714">
                  <a:extLst>
                    <a:ext uri="{9D8B030D-6E8A-4147-A177-3AD203B41FA5}">
                      <a16:colId xmlns:a16="http://schemas.microsoft.com/office/drawing/2014/main" val="20097"/>
                    </a:ext>
                  </a:extLst>
                </a:gridCol>
                <a:gridCol w="79714">
                  <a:extLst>
                    <a:ext uri="{9D8B030D-6E8A-4147-A177-3AD203B41FA5}">
                      <a16:colId xmlns:a16="http://schemas.microsoft.com/office/drawing/2014/main" val="20098"/>
                    </a:ext>
                  </a:extLst>
                </a:gridCol>
                <a:gridCol w="79714">
                  <a:extLst>
                    <a:ext uri="{9D8B030D-6E8A-4147-A177-3AD203B41FA5}">
                      <a16:colId xmlns:a16="http://schemas.microsoft.com/office/drawing/2014/main" val="20099"/>
                    </a:ext>
                  </a:extLst>
                </a:gridCol>
                <a:gridCol w="79714">
                  <a:extLst>
                    <a:ext uri="{9D8B030D-6E8A-4147-A177-3AD203B41FA5}">
                      <a16:colId xmlns:a16="http://schemas.microsoft.com/office/drawing/2014/main" val="20100"/>
                    </a:ext>
                  </a:extLst>
                </a:gridCol>
                <a:gridCol w="79714">
                  <a:extLst>
                    <a:ext uri="{9D8B030D-6E8A-4147-A177-3AD203B41FA5}">
                      <a16:colId xmlns:a16="http://schemas.microsoft.com/office/drawing/2014/main" val="20101"/>
                    </a:ext>
                  </a:extLst>
                </a:gridCol>
                <a:gridCol w="79714">
                  <a:extLst>
                    <a:ext uri="{9D8B030D-6E8A-4147-A177-3AD203B41FA5}">
                      <a16:colId xmlns:a16="http://schemas.microsoft.com/office/drawing/2014/main" val="20102"/>
                    </a:ext>
                  </a:extLst>
                </a:gridCol>
                <a:gridCol w="79714">
                  <a:extLst>
                    <a:ext uri="{9D8B030D-6E8A-4147-A177-3AD203B41FA5}">
                      <a16:colId xmlns:a16="http://schemas.microsoft.com/office/drawing/2014/main" val="20103"/>
                    </a:ext>
                  </a:extLst>
                </a:gridCol>
                <a:gridCol w="79714">
                  <a:extLst>
                    <a:ext uri="{9D8B030D-6E8A-4147-A177-3AD203B41FA5}">
                      <a16:colId xmlns:a16="http://schemas.microsoft.com/office/drawing/2014/main" val="20104"/>
                    </a:ext>
                  </a:extLst>
                </a:gridCol>
                <a:gridCol w="79714">
                  <a:extLst>
                    <a:ext uri="{9D8B030D-6E8A-4147-A177-3AD203B41FA5}">
                      <a16:colId xmlns:a16="http://schemas.microsoft.com/office/drawing/2014/main" val="20105"/>
                    </a:ext>
                  </a:extLst>
                </a:gridCol>
                <a:gridCol w="79714">
                  <a:extLst>
                    <a:ext uri="{9D8B030D-6E8A-4147-A177-3AD203B41FA5}">
                      <a16:colId xmlns:a16="http://schemas.microsoft.com/office/drawing/2014/main" val="20106"/>
                    </a:ext>
                  </a:extLst>
                </a:gridCol>
                <a:gridCol w="79714">
                  <a:extLst>
                    <a:ext uri="{9D8B030D-6E8A-4147-A177-3AD203B41FA5}">
                      <a16:colId xmlns:a16="http://schemas.microsoft.com/office/drawing/2014/main" val="20107"/>
                    </a:ext>
                  </a:extLst>
                </a:gridCol>
              </a:tblGrid>
              <a:tr h="318147">
                <a:tc>
                  <a:txBody>
                    <a:bodyPr/>
                    <a:lstStyle/>
                    <a:p>
                      <a:pPr algn="l" fontAlgn="b"/>
                      <a:endParaRPr lang="ru-RU" sz="1600" b="0" i="0" u="none" strike="noStrike" dirty="0">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gridSpan="45">
                  <a:txBody>
                    <a:bodyPr/>
                    <a:lstStyle/>
                    <a:p>
                      <a:pPr algn="r" fontAlgn="b"/>
                      <a:r>
                        <a:rPr lang="ru-RU" sz="1600" b="0" i="0" u="none" strike="noStrike">
                          <a:effectLst/>
                          <a:latin typeface="Times New Roman" panose="02020603050405020304" pitchFamily="18" charset="0"/>
                        </a:rPr>
                        <a:t>Таблица № 10</a:t>
                      </a:r>
                    </a:p>
                  </a:txBody>
                  <a:tcPr marL="9525" marR="9525" marT="9525"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258260">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tc>
                  <a:txBody>
                    <a:bodyPr/>
                    <a:lstStyle/>
                    <a:p>
                      <a:pPr algn="r"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a:noFill/>
                    </a:lnB>
                  </a:tcPr>
                </a:tc>
                <a:extLst>
                  <a:ext uri="{0D108BD9-81ED-4DB2-BD59-A6C34878D82A}">
                    <a16:rowId xmlns:a16="http://schemas.microsoft.com/office/drawing/2014/main" val="10001"/>
                  </a:ext>
                </a:extLst>
              </a:tr>
              <a:tr h="336861">
                <a:tc gridSpan="108">
                  <a:txBody>
                    <a:bodyPr/>
                    <a:lstStyle/>
                    <a:p>
                      <a:pPr algn="ctr" fontAlgn="b"/>
                      <a:r>
                        <a:rPr lang="ru-RU" sz="2000" b="1" i="0" u="none" strike="noStrike">
                          <a:effectLst/>
                          <a:latin typeface="Times New Roman" panose="02020603050405020304" pitchFamily="18" charset="0"/>
                        </a:rPr>
                        <a:t>Анализ показателей отчетности учреждения</a:t>
                      </a:r>
                    </a:p>
                  </a:txBody>
                  <a:tcPr marL="9525" marR="9525" marT="9525"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258260">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6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8864">
                <a:tc gridSpan="12">
                  <a:txBody>
                    <a:bodyPr/>
                    <a:lstStyle/>
                    <a:p>
                      <a:pPr algn="ctr" fontAlgn="ctr"/>
                      <a:r>
                        <a:rPr lang="ru-RU" sz="1600" b="1" i="0" u="none" strike="noStrike">
                          <a:effectLst/>
                          <a:latin typeface="Times New Roman" panose="02020603050405020304" pitchFamily="18" charset="0"/>
                        </a:rPr>
                        <a:t>Код формы </a:t>
                      </a:r>
                      <a:br>
                        <a:rPr lang="ru-RU" sz="1600" b="1" i="0" u="none" strike="noStrike">
                          <a:effectLst/>
                          <a:latin typeface="Times New Roman" panose="02020603050405020304" pitchFamily="18" charset="0"/>
                        </a:rPr>
                      </a:br>
                      <a:r>
                        <a:rPr lang="ru-RU" sz="1600" b="1" i="0" u="none" strike="noStrike">
                          <a:effectLst/>
                          <a:latin typeface="Times New Roman" panose="02020603050405020304" pitchFamily="18" charset="0"/>
                        </a:rPr>
                        <a:t>по ОКУД</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600" b="1" i="0" u="none" strike="noStrike">
                          <a:effectLst/>
                          <a:latin typeface="Times New Roman" panose="02020603050405020304" pitchFamily="18" charset="0"/>
                        </a:rPr>
                        <a:t>Код строки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3">
                  <a:txBody>
                    <a:bodyPr/>
                    <a:lstStyle/>
                    <a:p>
                      <a:pPr algn="ctr" fontAlgn="ctr"/>
                      <a:r>
                        <a:rPr lang="ru-RU" sz="1600" b="1" i="0" u="none" strike="noStrike">
                          <a:effectLst/>
                          <a:latin typeface="Times New Roman" panose="02020603050405020304" pitchFamily="18" charset="0"/>
                        </a:rPr>
                        <a:t>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5">
                  <a:txBody>
                    <a:bodyPr/>
                    <a:lstStyle/>
                    <a:p>
                      <a:pPr algn="ctr" fontAlgn="ctr"/>
                      <a:r>
                        <a:rPr lang="ru-RU" sz="1600" b="1" i="0" u="none" strike="noStrike">
                          <a:effectLst/>
                          <a:latin typeface="Times New Roman" panose="02020603050405020304" pitchFamily="18" charset="0"/>
                        </a:rPr>
                        <a:t>Пояснения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355576">
                <a:tc gridSpan="12">
                  <a:txBody>
                    <a:bodyPr/>
                    <a:lstStyle/>
                    <a:p>
                      <a:pPr algn="ctr" fontAlgn="b"/>
                      <a:r>
                        <a:rPr lang="ru-RU" sz="1600" b="0" i="0" u="none" strike="noStrike">
                          <a:effectLst/>
                          <a:latin typeface="Times New Roman" panose="02020603050405020304" pitchFamily="18"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b"/>
                      <a:r>
                        <a:rPr lang="ru-RU" sz="1600" b="0" i="0" u="none" strike="noStrike">
                          <a:effectLst/>
                          <a:latin typeface="Times New Roman" panose="02020603050405020304" pitchFamily="18"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3">
                  <a:txBody>
                    <a:bodyPr/>
                    <a:lstStyle/>
                    <a:p>
                      <a:pPr algn="ctr" fontAlgn="b"/>
                      <a:r>
                        <a:rPr lang="ru-RU" sz="1600" b="0" i="0" u="none" strike="noStrike">
                          <a:effectLst/>
                          <a:latin typeface="Times New Roman" panose="02020603050405020304" pitchFamily="18"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5">
                  <a:txBody>
                    <a:bodyPr/>
                    <a:lstStyle/>
                    <a:p>
                      <a:pPr algn="ctr" fontAlgn="b"/>
                      <a:r>
                        <a:rPr lang="ru-RU" sz="1600" b="0" i="0" u="none" strike="noStrike" dirty="0">
                          <a:effectLst/>
                          <a:latin typeface="Times New Roman" panose="02020603050405020304" pitchFamily="18"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935725">
                <a:tc gridSpan="12">
                  <a:txBody>
                    <a:bodyPr/>
                    <a:lstStyle/>
                    <a:p>
                      <a:pPr algn="ctr" fontAlgn="ctr"/>
                      <a:r>
                        <a:rPr lang="ru-RU" sz="1600" b="0" i="0" u="none" strike="noStrike">
                          <a:effectLst/>
                          <a:latin typeface="Times New Roman" panose="02020603050405020304" pitchFamily="18" charset="0"/>
                        </a:rPr>
                        <a:t>0503737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600" b="0" i="0" u="none" strike="noStrike">
                          <a:effectLst/>
                          <a:latin typeface="Times New Roman" panose="02020603050405020304" pitchFamily="18" charset="0"/>
                        </a:rPr>
                        <a:t>180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3">
                  <a:txBody>
                    <a:bodyPr/>
                    <a:lstStyle/>
                    <a:p>
                      <a:pPr algn="ctr" fontAlgn="ctr"/>
                      <a:r>
                        <a:rPr lang="ru-RU" sz="1600" b="0" i="0" u="none" strike="noStrike">
                          <a:effectLst/>
                          <a:latin typeface="Times New Roman" panose="02020603050405020304" pitchFamily="18" charset="0"/>
                        </a:rPr>
                        <a:t>Информация (пояснения) о некассовых операциях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5">
                  <a:txBody>
                    <a:bodyPr/>
                    <a:lstStyle/>
                    <a:p>
                      <a:pPr algn="ctr" fontAlgn="ctr"/>
                      <a:r>
                        <a:rPr lang="ru-RU" sz="1600" b="0" i="1" u="none" strike="noStrike" dirty="0">
                          <a:solidFill>
                            <a:srgbClr val="C00000"/>
                          </a:solidFill>
                          <a:effectLst/>
                          <a:latin typeface="Times New Roman" panose="02020603050405020304" pitchFamily="18" charset="0"/>
                        </a:rPr>
                        <a:t>(в разрезе видов финансового обеспечения (деятельности), кодов (кодов составных частей) бюджетной классификации, сумм операций)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86409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Отчетность за 2025 год</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19</a:t>
            </a:fld>
            <a:endParaRPr lang="ru-RU" dirty="0">
              <a:solidFill>
                <a:srgbClr val="44546A"/>
              </a:solidFill>
            </a:endParaRPr>
          </a:p>
        </p:txBody>
      </p:sp>
      <p:sp>
        <p:nvSpPr>
          <p:cNvPr id="13" name="Заголовок 1"/>
          <p:cNvSpPr txBox="1">
            <a:spLocks/>
          </p:cNvSpPr>
          <p:nvPr/>
        </p:nvSpPr>
        <p:spPr>
          <a:xfrm>
            <a:off x="752065" y="1510227"/>
            <a:ext cx="4549306" cy="3158990"/>
          </a:xfrm>
          <a:prstGeom prst="rect">
            <a:avLst/>
          </a:prstGeom>
        </p:spPr>
        <p:txBody>
          <a:bodyPr vert="horz" lIns="91440" tIns="45720" rIns="91440" bIns="45720" rtlCol="0" anchor="ctr">
            <a:noAutofit/>
          </a:bodyPr>
          <a:lstStyle>
            <a:defPPr>
              <a:defRPr lang="ru-RU"/>
            </a:defPPr>
            <a:lvl1pPr algn="ctr">
              <a:lnSpc>
                <a:spcPct val="114000"/>
              </a:lnSpc>
              <a:spcBef>
                <a:spcPct val="0"/>
              </a:spcBef>
              <a:spcAft>
                <a:spcPts val="1200"/>
              </a:spcAft>
              <a:buNone/>
              <a:defRPr sz="3200" b="0" i="0">
                <a:solidFill>
                  <a:srgbClr val="002060"/>
                </a:solidFill>
                <a:ea typeface="+mj-ea"/>
                <a:cs typeface="+mj-cs"/>
              </a:defRPr>
            </a:lvl1pPr>
          </a:lstStyle>
          <a:p>
            <a:r>
              <a:rPr lang="ru-RU" dirty="0"/>
              <a:t>Отчет об исполнении бюджета </a:t>
            </a:r>
            <a:br>
              <a:rPr lang="ru-RU" dirty="0"/>
            </a:br>
            <a:r>
              <a:rPr lang="ru-RU" dirty="0"/>
              <a:t>Союзного государства (ф. 0503127)</a:t>
            </a:r>
          </a:p>
        </p:txBody>
      </p:sp>
      <p:sp>
        <p:nvSpPr>
          <p:cNvPr id="25" name="Стрелка влево 24"/>
          <p:cNvSpPr/>
          <p:nvPr/>
        </p:nvSpPr>
        <p:spPr>
          <a:xfrm rot="10800000">
            <a:off x="5895445" y="2706264"/>
            <a:ext cx="810152"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Заголовок 1"/>
          <p:cNvSpPr txBox="1">
            <a:spLocks/>
          </p:cNvSpPr>
          <p:nvPr/>
        </p:nvSpPr>
        <p:spPr>
          <a:xfrm>
            <a:off x="7299672" y="2481853"/>
            <a:ext cx="2256257" cy="1215736"/>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algn="ctr">
              <a:lnSpc>
                <a:spcPct val="114000"/>
              </a:lnSpc>
              <a:spcAft>
                <a:spcPts val="1200"/>
              </a:spcAft>
            </a:pPr>
            <a:r>
              <a:rPr lang="ru-RU" sz="3200" b="0" dirty="0">
                <a:solidFill>
                  <a:srgbClr val="002060"/>
                </a:solidFill>
                <a:latin typeface="+mn-lt"/>
              </a:rPr>
              <a:t>В ПУиО ЭБ </a:t>
            </a:r>
          </a:p>
        </p:txBody>
      </p:sp>
      <p:sp>
        <p:nvSpPr>
          <p:cNvPr id="15" name="Заголовок 1"/>
          <p:cNvSpPr txBox="1">
            <a:spLocks/>
          </p:cNvSpPr>
          <p:nvPr/>
        </p:nvSpPr>
        <p:spPr>
          <a:xfrm>
            <a:off x="752064" y="5523876"/>
            <a:ext cx="11472530" cy="646551"/>
          </a:xfrm>
          <a:prstGeom prst="rect">
            <a:avLst/>
          </a:prstGeom>
        </p:spPr>
        <p:txBody>
          <a:bodyPr vert="horz" lIns="91440" tIns="45720" rIns="91440" bIns="45720" rtlCol="0" anchor="ctr">
            <a:noAutofit/>
          </a:bodyPr>
          <a:lstStyle>
            <a:defPPr>
              <a:defRPr lang="ru-RU"/>
            </a:defPPr>
            <a:lvl1pPr algn="ctr">
              <a:lnSpc>
                <a:spcPct val="114000"/>
              </a:lnSpc>
              <a:spcBef>
                <a:spcPct val="0"/>
              </a:spcBef>
              <a:spcAft>
                <a:spcPts val="1200"/>
              </a:spcAft>
              <a:buNone/>
              <a:defRPr sz="3200" b="0" i="0">
                <a:solidFill>
                  <a:srgbClr val="002060"/>
                </a:solidFill>
                <a:ea typeface="+mj-ea"/>
                <a:cs typeface="+mj-cs"/>
              </a:defRPr>
            </a:lvl1pPr>
          </a:lstStyle>
          <a:p>
            <a:pPr algn="l"/>
            <a:r>
              <a:rPr lang="ru-RU" sz="2400" dirty="0"/>
              <a:t>* для глав 020, 054, 056, 073, 075, 091, 177, 187, 188, 189, 388, 587, 730, 777</a:t>
            </a:r>
          </a:p>
        </p:txBody>
      </p:sp>
      <p:sp>
        <p:nvSpPr>
          <p:cNvPr id="5" name="TextBox 4"/>
          <p:cNvSpPr txBox="1"/>
          <p:nvPr/>
        </p:nvSpPr>
        <p:spPr>
          <a:xfrm>
            <a:off x="3987209" y="1169581"/>
            <a:ext cx="4572000" cy="523220"/>
          </a:xfrm>
          <a:prstGeom prst="rect">
            <a:avLst/>
          </a:prstGeom>
          <a:noFill/>
        </p:spPr>
        <p:txBody>
          <a:bodyPr wrap="square" rtlCol="0">
            <a:spAutoFit/>
          </a:bodyPr>
          <a:lstStyle/>
          <a:p>
            <a:pPr algn="ctr"/>
            <a:r>
              <a:rPr lang="ru-RU" sz="2800" dirty="0">
                <a:solidFill>
                  <a:srgbClr val="002060"/>
                </a:solidFill>
              </a:rPr>
              <a:t>Отчет (ф. 0503127-СГ)</a:t>
            </a:r>
          </a:p>
        </p:txBody>
      </p:sp>
    </p:spTree>
    <p:extLst>
      <p:ext uri="{BB962C8B-B14F-4D97-AF65-F5344CB8AC3E}">
        <p14:creationId xmlns:p14="http://schemas.microsoft.com/office/powerpoint/2010/main" val="3448169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2" name="TextBox 1"/>
          <p:cNvSpPr txBox="1"/>
          <p:nvPr/>
        </p:nvSpPr>
        <p:spPr>
          <a:xfrm>
            <a:off x="2850566" y="1031835"/>
            <a:ext cx="5879163" cy="369332"/>
          </a:xfrm>
          <a:prstGeom prst="rect">
            <a:avLst/>
          </a:prstGeom>
          <a:noFill/>
        </p:spPr>
        <p:txBody>
          <a:bodyPr wrap="square" rtlCol="0">
            <a:spAutoFit/>
          </a:bodyPr>
          <a:lstStyle/>
          <a:p>
            <a:r>
              <a:rPr lang="ru-RU" dirty="0">
                <a:latin typeface="Century" panose="02040604050505020304" pitchFamily="18" charset="0"/>
              </a:rPr>
              <a:t>Инструкция 191н (бюджетная отчетность)</a:t>
            </a:r>
          </a:p>
        </p:txBody>
      </p:sp>
      <p:sp>
        <p:nvSpPr>
          <p:cNvPr id="5" name="TextBox 4"/>
          <p:cNvSpPr txBox="1"/>
          <p:nvPr/>
        </p:nvSpPr>
        <p:spPr>
          <a:xfrm>
            <a:off x="2850567" y="1632000"/>
            <a:ext cx="6348010" cy="369332"/>
          </a:xfrm>
          <a:prstGeom prst="rect">
            <a:avLst/>
          </a:prstGeom>
          <a:noFill/>
        </p:spPr>
        <p:txBody>
          <a:bodyPr wrap="square" rtlCol="0">
            <a:spAutoFit/>
          </a:bodyPr>
          <a:lstStyle/>
          <a:p>
            <a:r>
              <a:rPr lang="ru-RU" dirty="0">
                <a:latin typeface="Century" panose="02040604050505020304" pitchFamily="18" charset="0"/>
              </a:rPr>
              <a:t>Инструкция 33н (бухгалтерская отчетность АУ/БУ)</a:t>
            </a:r>
          </a:p>
        </p:txBody>
      </p:sp>
      <p:sp>
        <p:nvSpPr>
          <p:cNvPr id="7" name="TextBox 6"/>
          <p:cNvSpPr txBox="1"/>
          <p:nvPr/>
        </p:nvSpPr>
        <p:spPr>
          <a:xfrm>
            <a:off x="293009" y="4028656"/>
            <a:ext cx="2302933" cy="646331"/>
          </a:xfrm>
          <a:prstGeom prst="rect">
            <a:avLst/>
          </a:prstGeom>
          <a:noFill/>
        </p:spPr>
        <p:txBody>
          <a:bodyPr wrap="square" rtlCol="0">
            <a:spAutoFit/>
          </a:bodyPr>
          <a:lstStyle/>
          <a:p>
            <a:r>
              <a:rPr lang="ru-RU" dirty="0">
                <a:latin typeface="Century" panose="02040604050505020304" pitchFamily="18" charset="0"/>
              </a:rPr>
              <a:t>НПА по </a:t>
            </a:r>
          </a:p>
          <a:p>
            <a:r>
              <a:rPr lang="ru-RU" dirty="0">
                <a:latin typeface="Century" panose="02040604050505020304" pitchFamily="18" charset="0"/>
              </a:rPr>
              <a:t>инвентаризации </a:t>
            </a:r>
          </a:p>
        </p:txBody>
      </p:sp>
      <p:sp>
        <p:nvSpPr>
          <p:cNvPr id="8" name="TextBox 7"/>
          <p:cNvSpPr txBox="1"/>
          <p:nvPr/>
        </p:nvSpPr>
        <p:spPr>
          <a:xfrm>
            <a:off x="293009" y="4840187"/>
            <a:ext cx="1704703" cy="923330"/>
          </a:xfrm>
          <a:prstGeom prst="rect">
            <a:avLst/>
          </a:prstGeom>
          <a:noFill/>
        </p:spPr>
        <p:txBody>
          <a:bodyPr wrap="square" rtlCol="0">
            <a:spAutoFit/>
          </a:bodyPr>
          <a:lstStyle/>
          <a:p>
            <a:r>
              <a:rPr lang="ru-RU" dirty="0">
                <a:latin typeface="Century" panose="02040604050505020304" pitchFamily="18" charset="0"/>
              </a:rPr>
              <a:t>Письма МФ/ФК</a:t>
            </a:r>
          </a:p>
          <a:p>
            <a:r>
              <a:rPr lang="ru-RU" dirty="0">
                <a:latin typeface="Century" panose="02040604050505020304" pitchFamily="18" charset="0"/>
              </a:rPr>
              <a:t>по отчетности</a:t>
            </a:r>
          </a:p>
        </p:txBody>
      </p:sp>
      <p:sp>
        <p:nvSpPr>
          <p:cNvPr id="9" name="TextBox 8"/>
          <p:cNvSpPr txBox="1"/>
          <p:nvPr/>
        </p:nvSpPr>
        <p:spPr>
          <a:xfrm>
            <a:off x="228600" y="1112472"/>
            <a:ext cx="2167836" cy="646331"/>
          </a:xfrm>
          <a:prstGeom prst="rect">
            <a:avLst/>
          </a:prstGeom>
          <a:noFill/>
        </p:spPr>
        <p:txBody>
          <a:bodyPr wrap="square" rtlCol="0">
            <a:spAutoFit/>
          </a:bodyPr>
          <a:lstStyle/>
          <a:p>
            <a:r>
              <a:rPr lang="ru-RU" dirty="0">
                <a:latin typeface="Century" panose="02040604050505020304" pitchFamily="18" charset="0"/>
              </a:rPr>
              <a:t>НПА по </a:t>
            </a:r>
          </a:p>
          <a:p>
            <a:r>
              <a:rPr lang="ru-RU" dirty="0">
                <a:latin typeface="Century" panose="02040604050505020304" pitchFamily="18" charset="0"/>
              </a:rPr>
              <a:t>отчетности</a:t>
            </a:r>
          </a:p>
        </p:txBody>
      </p:sp>
      <p:sp>
        <p:nvSpPr>
          <p:cNvPr id="10" name="TextBox 9"/>
          <p:cNvSpPr txBox="1"/>
          <p:nvPr/>
        </p:nvSpPr>
        <p:spPr>
          <a:xfrm>
            <a:off x="228600" y="2648589"/>
            <a:ext cx="1842409" cy="646331"/>
          </a:xfrm>
          <a:prstGeom prst="rect">
            <a:avLst/>
          </a:prstGeom>
          <a:noFill/>
        </p:spPr>
        <p:txBody>
          <a:bodyPr wrap="square" rtlCol="0">
            <a:spAutoFit/>
          </a:bodyPr>
          <a:lstStyle/>
          <a:p>
            <a:r>
              <a:rPr lang="ru-RU" dirty="0">
                <a:latin typeface="Century" panose="02040604050505020304" pitchFamily="18" charset="0"/>
              </a:rPr>
              <a:t>НПА по </a:t>
            </a:r>
          </a:p>
          <a:p>
            <a:r>
              <a:rPr lang="ru-RU" dirty="0">
                <a:latin typeface="Century" panose="02040604050505020304" pitchFamily="18" charset="0"/>
              </a:rPr>
              <a:t>КБК</a:t>
            </a:r>
          </a:p>
        </p:txBody>
      </p:sp>
      <p:sp>
        <p:nvSpPr>
          <p:cNvPr id="11" name="TextBox 10"/>
          <p:cNvSpPr txBox="1"/>
          <p:nvPr/>
        </p:nvSpPr>
        <p:spPr>
          <a:xfrm>
            <a:off x="2850566" y="2117408"/>
            <a:ext cx="8899022" cy="1754326"/>
          </a:xfrm>
          <a:prstGeom prst="rect">
            <a:avLst/>
          </a:prstGeom>
          <a:noFill/>
        </p:spPr>
        <p:txBody>
          <a:bodyPr wrap="square" rtlCol="0">
            <a:spAutoFit/>
          </a:bodyPr>
          <a:lstStyle/>
          <a:p>
            <a:pPr algn="just"/>
            <a:r>
              <a:rPr lang="ru-RU" dirty="0">
                <a:latin typeface="Century" panose="02040604050505020304" pitchFamily="18" charset="0"/>
              </a:rPr>
              <a:t>Приказы МФ:</a:t>
            </a:r>
          </a:p>
          <a:p>
            <a:pPr algn="just"/>
            <a:r>
              <a:rPr lang="ru-RU" dirty="0">
                <a:latin typeface="Century" panose="02040604050505020304" pitchFamily="18" charset="0"/>
              </a:rPr>
              <a:t>82н (порядок формирования и применения КБ);</a:t>
            </a:r>
          </a:p>
          <a:p>
            <a:pPr algn="just"/>
            <a:r>
              <a:rPr lang="ru-RU" dirty="0">
                <a:latin typeface="Century" panose="02040604050505020304" pitchFamily="18" charset="0"/>
              </a:rPr>
              <a:t>8</a:t>
            </a:r>
            <a:r>
              <a:rPr lang="en-US" dirty="0">
                <a:latin typeface="Century" panose="02040604050505020304" pitchFamily="18" charset="0"/>
              </a:rPr>
              <a:t>5</a:t>
            </a:r>
            <a:r>
              <a:rPr lang="ru-RU" dirty="0">
                <a:latin typeface="Century" panose="02040604050505020304" pitchFamily="18" charset="0"/>
              </a:rPr>
              <a:t>н (перечень КБ 2025-2027 гг.);</a:t>
            </a:r>
          </a:p>
          <a:p>
            <a:pPr algn="just"/>
            <a:r>
              <a:rPr lang="ru-RU" dirty="0">
                <a:latin typeface="Century" panose="02040604050505020304" pitchFamily="18" charset="0"/>
              </a:rPr>
              <a:t>209н (порядок применения КОСГУ);</a:t>
            </a:r>
          </a:p>
          <a:p>
            <a:pPr algn="just"/>
            <a:r>
              <a:rPr lang="ru-RU" dirty="0">
                <a:latin typeface="Century" panose="02040604050505020304" pitchFamily="18" charset="0"/>
              </a:rPr>
              <a:t>таблицы соответствия (официальный сайт Минфина России);</a:t>
            </a:r>
          </a:p>
          <a:p>
            <a:pPr algn="just"/>
            <a:r>
              <a:rPr lang="en-US" dirty="0">
                <a:latin typeface="Century" panose="02040604050505020304" pitchFamily="18" charset="0"/>
              </a:rPr>
              <a:t>70</a:t>
            </a:r>
            <a:r>
              <a:rPr lang="ru-RU" dirty="0">
                <a:latin typeface="Century" panose="02040604050505020304" pitchFamily="18" charset="0"/>
              </a:rPr>
              <a:t>н (перечень КБК на 2026-2028 гг.)</a:t>
            </a:r>
          </a:p>
        </p:txBody>
      </p:sp>
      <p:sp>
        <p:nvSpPr>
          <p:cNvPr id="12" name="TextBox 11"/>
          <p:cNvSpPr txBox="1"/>
          <p:nvPr/>
        </p:nvSpPr>
        <p:spPr>
          <a:xfrm>
            <a:off x="2850568" y="4160987"/>
            <a:ext cx="8899022" cy="369332"/>
          </a:xfrm>
          <a:prstGeom prst="rect">
            <a:avLst/>
          </a:prstGeom>
          <a:noFill/>
        </p:spPr>
        <p:txBody>
          <a:bodyPr wrap="square" rtlCol="0">
            <a:spAutoFit/>
          </a:bodyPr>
          <a:lstStyle/>
          <a:p>
            <a:r>
              <a:rPr lang="ru-RU" dirty="0">
                <a:latin typeface="Century" panose="02040604050505020304" pitchFamily="18" charset="0"/>
              </a:rPr>
              <a:t>Приказ МФ 274н «Учетная политика, оценочные значения и ошибки»</a:t>
            </a:r>
          </a:p>
        </p:txBody>
      </p:sp>
      <p:sp>
        <p:nvSpPr>
          <p:cNvPr id="13" name="TextBox 12"/>
          <p:cNvSpPr txBox="1"/>
          <p:nvPr/>
        </p:nvSpPr>
        <p:spPr>
          <a:xfrm>
            <a:off x="2850565" y="4884842"/>
            <a:ext cx="9271597" cy="923330"/>
          </a:xfrm>
          <a:prstGeom prst="rect">
            <a:avLst/>
          </a:prstGeom>
          <a:noFill/>
        </p:spPr>
        <p:txBody>
          <a:bodyPr wrap="square" rtlCol="0">
            <a:spAutoFit/>
          </a:bodyPr>
          <a:lstStyle/>
          <a:p>
            <a:r>
              <a:rPr lang="ru-RU" dirty="0">
                <a:latin typeface="Century" panose="02040604050505020304" pitchFamily="18" charset="0"/>
              </a:rPr>
              <a:t>Об особенностях составления годовой отчетности</a:t>
            </a:r>
          </a:p>
          <a:p>
            <a:r>
              <a:rPr lang="ru-RU" i="1" dirty="0">
                <a:latin typeface="Century" panose="02040604050505020304" pitchFamily="18" charset="0"/>
              </a:rPr>
              <a:t>(проекты писем с отсылкой к письмам от 29.11.2024 № 02-06-06/120378 //  </a:t>
            </a:r>
            <a:br>
              <a:rPr lang="ru-RU" i="1" dirty="0">
                <a:latin typeface="Century" panose="02040604050505020304" pitchFamily="18" charset="0"/>
              </a:rPr>
            </a:br>
            <a:r>
              <a:rPr lang="ru-RU" i="1" dirty="0">
                <a:latin typeface="Century" panose="02040604050505020304" pitchFamily="18" charset="0"/>
              </a:rPr>
              <a:t>07-04-05/02-35262, № 02-06-06/120377 // 07-04-05/02-35263)</a:t>
            </a:r>
            <a:r>
              <a:rPr lang="ru-RU" dirty="0">
                <a:latin typeface="Century" panose="02040604050505020304" pitchFamily="18" charset="0"/>
              </a:rPr>
              <a:t> </a:t>
            </a:r>
          </a:p>
        </p:txBody>
      </p:sp>
      <p:sp>
        <p:nvSpPr>
          <p:cNvPr id="14" name="Номер слайда 13"/>
          <p:cNvSpPr>
            <a:spLocks noGrp="1"/>
          </p:cNvSpPr>
          <p:nvPr>
            <p:ph type="sldNum" sz="quarter" idx="7"/>
          </p:nvPr>
        </p:nvSpPr>
        <p:spPr>
          <a:xfrm>
            <a:off x="9318002" y="6451360"/>
            <a:ext cx="2804161" cy="348813"/>
          </a:xfrm>
        </p:spPr>
        <p:txBody>
          <a:bodyPr/>
          <a:lstStyle/>
          <a:p>
            <a:pPr>
              <a:defRPr/>
            </a:pPr>
            <a:fld id="{B6F15528-21DE-4FAA-801E-634DDDAF4B2B}" type="slidenum">
              <a:rPr lang="ru-RU" smtClean="0">
                <a:solidFill>
                  <a:srgbClr val="44546A"/>
                </a:solidFill>
              </a:rPr>
              <a:t>2</a:t>
            </a:fld>
            <a:endParaRPr lang="ru-RU" dirty="0">
              <a:solidFill>
                <a:srgbClr val="44546A"/>
              </a:solidFill>
            </a:endParaRPr>
          </a:p>
        </p:txBody>
      </p:sp>
      <p:cxnSp>
        <p:nvCxnSpPr>
          <p:cNvPr id="15" name="Прямая соединительная линия 14"/>
          <p:cNvCxnSpPr/>
          <p:nvPr/>
        </p:nvCxnSpPr>
        <p:spPr>
          <a:xfrm flipV="1">
            <a:off x="293008" y="2049096"/>
            <a:ext cx="11230829" cy="10274"/>
          </a:xfrm>
          <a:prstGeom prst="line">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V="1">
            <a:off x="293008" y="3985962"/>
            <a:ext cx="11230829" cy="10274"/>
          </a:xfrm>
          <a:prstGeom prst="line">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flipV="1">
            <a:off x="293008" y="4771429"/>
            <a:ext cx="11230829" cy="10274"/>
          </a:xfrm>
          <a:prstGeom prst="line">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9260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2969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Отчетность за 2025 год</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20</a:t>
            </a:fld>
            <a:endParaRPr lang="ru-RU" dirty="0">
              <a:solidFill>
                <a:srgbClr val="44546A"/>
              </a:solidFill>
            </a:endParaRPr>
          </a:p>
        </p:txBody>
      </p:sp>
      <p:sp>
        <p:nvSpPr>
          <p:cNvPr id="5" name="TextBox 4"/>
          <p:cNvSpPr txBox="1"/>
          <p:nvPr/>
        </p:nvSpPr>
        <p:spPr>
          <a:xfrm>
            <a:off x="433714" y="1551469"/>
            <a:ext cx="11379058" cy="923330"/>
          </a:xfrm>
          <a:prstGeom prst="rect">
            <a:avLst/>
          </a:prstGeom>
          <a:noFill/>
        </p:spPr>
        <p:txBody>
          <a:bodyPr wrap="square" rtlCol="0">
            <a:spAutoFit/>
          </a:bodyPr>
          <a:lstStyle/>
          <a:p>
            <a:r>
              <a:rPr lang="ru-RU" dirty="0"/>
              <a:t>Показатели по счетам 1 302 75 000 «Расчеты по приобретению иных финансовых активов» подлежат раскрытию по кодам классификации источников финансирования дефицита бюджета с учетом </a:t>
            </a:r>
            <a:r>
              <a:rPr lang="ru-RU" dirty="0">
                <a:solidFill>
                  <a:srgbClr val="002060"/>
                </a:solidFill>
              </a:rPr>
              <a:t>положений пунктов 68 и 68.1 Приказа № 82н.</a:t>
            </a:r>
          </a:p>
        </p:txBody>
      </p:sp>
      <p:sp>
        <p:nvSpPr>
          <p:cNvPr id="17" name="TextBox 16"/>
          <p:cNvSpPr txBox="1"/>
          <p:nvPr/>
        </p:nvSpPr>
        <p:spPr>
          <a:xfrm>
            <a:off x="249865" y="3112806"/>
            <a:ext cx="5071730" cy="461665"/>
          </a:xfrm>
          <a:prstGeom prst="rect">
            <a:avLst/>
          </a:prstGeom>
          <a:noFill/>
        </p:spPr>
        <p:txBody>
          <a:bodyPr wrap="square" rtlCol="0">
            <a:spAutoFit/>
          </a:bodyPr>
          <a:lstStyle/>
          <a:p>
            <a:r>
              <a:rPr lang="ru-RU" sz="2400" dirty="0"/>
              <a:t>01 06 10 02 02 </a:t>
            </a:r>
            <a:r>
              <a:rPr lang="ru-RU" sz="2400" dirty="0">
                <a:solidFill>
                  <a:srgbClr val="C00000"/>
                </a:solidFill>
              </a:rPr>
              <a:t>000Х</a:t>
            </a:r>
            <a:r>
              <a:rPr lang="ru-RU" sz="2400" dirty="0"/>
              <a:t> 550 1 302 75 001</a:t>
            </a:r>
          </a:p>
        </p:txBody>
      </p:sp>
      <p:sp>
        <p:nvSpPr>
          <p:cNvPr id="6" name="TextBox 5"/>
          <p:cNvSpPr txBox="1"/>
          <p:nvPr/>
        </p:nvSpPr>
        <p:spPr>
          <a:xfrm>
            <a:off x="5613990" y="2604976"/>
            <a:ext cx="5996763" cy="1477328"/>
          </a:xfrm>
          <a:prstGeom prst="rect">
            <a:avLst/>
          </a:prstGeom>
          <a:noFill/>
        </p:spPr>
        <p:txBody>
          <a:bodyPr wrap="square" rtlCol="0">
            <a:spAutoFit/>
          </a:bodyPr>
          <a:lstStyle/>
          <a:p>
            <a:r>
              <a:rPr lang="ru-RU" dirty="0"/>
              <a:t>0001 – средства во временном распоряжении ПБС</a:t>
            </a:r>
          </a:p>
          <a:p>
            <a:r>
              <a:rPr lang="ru-RU" dirty="0"/>
              <a:t>0002 – средства АУБУ</a:t>
            </a:r>
          </a:p>
          <a:p>
            <a:r>
              <a:rPr lang="ru-RU" dirty="0"/>
              <a:t>0003 – средства ТФОМС (только для бюджетов субъектов)</a:t>
            </a:r>
          </a:p>
          <a:p>
            <a:r>
              <a:rPr lang="ru-RU" dirty="0"/>
              <a:t>0004 – средства получателей средств из бюджета</a:t>
            </a:r>
          </a:p>
          <a:p>
            <a:r>
              <a:rPr lang="ru-RU" dirty="0"/>
              <a:t>0005 – средства участников казначейского сопровождения</a:t>
            </a:r>
          </a:p>
        </p:txBody>
      </p:sp>
      <p:sp>
        <p:nvSpPr>
          <p:cNvPr id="7" name="Левая фигурная скобка 6"/>
          <p:cNvSpPr/>
          <p:nvPr/>
        </p:nvSpPr>
        <p:spPr>
          <a:xfrm>
            <a:off x="5175397" y="2685872"/>
            <a:ext cx="292395" cy="1300885"/>
          </a:xfrm>
          <a:prstGeom prst="leftBrace">
            <a:avLst>
              <a:gd name="adj1" fmla="val 8333"/>
              <a:gd name="adj2" fmla="val 49190"/>
            </a:avLst>
          </a:prstGeom>
          <a:ln w="2222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TextBox 9"/>
          <p:cNvSpPr txBox="1"/>
          <p:nvPr/>
        </p:nvSpPr>
        <p:spPr>
          <a:xfrm>
            <a:off x="3806456" y="1024715"/>
            <a:ext cx="4092424" cy="461665"/>
          </a:xfrm>
          <a:prstGeom prst="rect">
            <a:avLst/>
          </a:prstGeom>
          <a:noFill/>
        </p:spPr>
        <p:txBody>
          <a:bodyPr wrap="square" rtlCol="0">
            <a:spAutoFit/>
          </a:bodyPr>
          <a:lstStyle/>
          <a:p>
            <a:pPr algn="ctr"/>
            <a:r>
              <a:rPr lang="ru-RU" sz="2400" dirty="0">
                <a:solidFill>
                  <a:srgbClr val="002060"/>
                </a:solidFill>
              </a:rPr>
              <a:t>Сведения (ф. 0503369)</a:t>
            </a:r>
          </a:p>
        </p:txBody>
      </p:sp>
      <p:sp>
        <p:nvSpPr>
          <p:cNvPr id="12" name="Стрелка вниз 11"/>
          <p:cNvSpPr/>
          <p:nvPr/>
        </p:nvSpPr>
        <p:spPr>
          <a:xfrm>
            <a:off x="1631041" y="3795823"/>
            <a:ext cx="1158949" cy="9675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1291477" y="5295015"/>
            <a:ext cx="6087668" cy="830997"/>
          </a:xfrm>
          <a:prstGeom prst="rect">
            <a:avLst/>
          </a:prstGeom>
          <a:noFill/>
        </p:spPr>
        <p:txBody>
          <a:bodyPr wrap="square" rtlCol="0">
            <a:spAutoFit/>
          </a:bodyPr>
          <a:lstStyle/>
          <a:p>
            <a:r>
              <a:rPr lang="ru-RU" sz="2400" dirty="0"/>
              <a:t>Сверка с ТОФК в разрезе источников привлеченных средств</a:t>
            </a:r>
          </a:p>
        </p:txBody>
      </p:sp>
      <p:pic>
        <p:nvPicPr>
          <p:cNvPr id="24" name="Рисунок 23">
            <a:extLst>
              <a:ext uri="{FF2B5EF4-FFF2-40B4-BE49-F238E27FC236}">
                <a16:creationId xmlns:a16="http://schemas.microsoft.com/office/drawing/2014/main" id="{2D0DF0A4-51B3-6A4F-5ECF-D2DE8543A729}"/>
              </a:ext>
            </a:extLst>
          </p:cNvPr>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33714" y="5321420"/>
            <a:ext cx="804592" cy="804592"/>
          </a:xfrm>
          <a:prstGeom prst="rect">
            <a:avLst/>
          </a:prstGeom>
        </p:spPr>
      </p:pic>
    </p:spTree>
    <p:extLst>
      <p:ext uri="{BB962C8B-B14F-4D97-AF65-F5344CB8AC3E}">
        <p14:creationId xmlns:p14="http://schemas.microsoft.com/office/powerpoint/2010/main" val="18310456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21</a:t>
            </a:fld>
            <a:endParaRPr lang="ru-RU" dirty="0">
              <a:solidFill>
                <a:srgbClr val="44546A"/>
              </a:solidFill>
            </a:endParaRPr>
          </a:p>
        </p:txBody>
      </p:sp>
      <p:sp>
        <p:nvSpPr>
          <p:cNvPr id="6" name="Заголовок 2">
            <a:extLst>
              <a:ext uri="{FF2B5EF4-FFF2-40B4-BE49-F238E27FC236}">
                <a16:creationId xmlns:a16="http://schemas.microsoft.com/office/drawing/2014/main" id="{2F14F681-C690-46FE-A053-6825E3DE77D4}"/>
              </a:ext>
            </a:extLst>
          </p:cNvPr>
          <p:cNvSpPr txBox="1"/>
          <p:nvPr/>
        </p:nvSpPr>
        <p:spPr bwMode="auto">
          <a:xfrm>
            <a:off x="1291477" y="2969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Отчетность за 2025 год</a:t>
            </a:r>
          </a:p>
        </p:txBody>
      </p:sp>
      <p:sp>
        <p:nvSpPr>
          <p:cNvPr id="2" name="TextBox 1">
            <a:extLst>
              <a:ext uri="{FF2B5EF4-FFF2-40B4-BE49-F238E27FC236}">
                <a16:creationId xmlns:a16="http://schemas.microsoft.com/office/drawing/2014/main" id="{177C28C0-66C0-4DDE-822D-9C290847A883}"/>
              </a:ext>
            </a:extLst>
          </p:cNvPr>
          <p:cNvSpPr txBox="1"/>
          <p:nvPr/>
        </p:nvSpPr>
        <p:spPr>
          <a:xfrm>
            <a:off x="1349829" y="1335314"/>
            <a:ext cx="8904514" cy="923330"/>
          </a:xfrm>
          <a:prstGeom prst="rect">
            <a:avLst/>
          </a:prstGeom>
          <a:noFill/>
        </p:spPr>
        <p:txBody>
          <a:bodyPr wrap="square" rtlCol="0">
            <a:spAutoFit/>
          </a:bodyPr>
          <a:lstStyle/>
          <a:p>
            <a:pPr algn="ctr"/>
            <a:r>
              <a:rPr lang="ru-RU" dirty="0">
                <a:solidFill>
                  <a:srgbClr val="002060"/>
                </a:solidFill>
              </a:rPr>
              <a:t>Письмо Минфина России от 16.01.2026 № 02-07-08</a:t>
            </a:r>
            <a:r>
              <a:rPr lang="en-US" dirty="0">
                <a:solidFill>
                  <a:srgbClr val="002060"/>
                </a:solidFill>
              </a:rPr>
              <a:t>/</a:t>
            </a:r>
            <a:r>
              <a:rPr lang="ru-RU" dirty="0">
                <a:solidFill>
                  <a:srgbClr val="002060"/>
                </a:solidFill>
              </a:rPr>
              <a:t>2085</a:t>
            </a:r>
          </a:p>
          <a:p>
            <a:pPr algn="ctr"/>
            <a:r>
              <a:rPr lang="ru-RU" dirty="0">
                <a:solidFill>
                  <a:srgbClr val="002060"/>
                </a:solidFill>
              </a:rPr>
              <a:t>«О представлении федеральными бюджетными, автономными учреждениями бухгалтерской (финансовой) отчетности за 2025 год в ГИИС «Электронный бюджет»</a:t>
            </a:r>
          </a:p>
        </p:txBody>
      </p:sp>
      <p:sp>
        <p:nvSpPr>
          <p:cNvPr id="8" name="Стрелка вниз 11">
            <a:extLst>
              <a:ext uri="{FF2B5EF4-FFF2-40B4-BE49-F238E27FC236}">
                <a16:creationId xmlns:a16="http://schemas.microsoft.com/office/drawing/2014/main" id="{CF11BDCF-C616-409E-82D3-46EE2D672619}"/>
              </a:ext>
            </a:extLst>
          </p:cNvPr>
          <p:cNvSpPr/>
          <p:nvPr/>
        </p:nvSpPr>
        <p:spPr>
          <a:xfrm>
            <a:off x="5516525" y="2334005"/>
            <a:ext cx="1158949" cy="9675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a:extLst>
              <a:ext uri="{FF2B5EF4-FFF2-40B4-BE49-F238E27FC236}">
                <a16:creationId xmlns:a16="http://schemas.microsoft.com/office/drawing/2014/main" id="{D00EBB8C-3770-4516-9F67-90D297CDE654}"/>
              </a:ext>
            </a:extLst>
          </p:cNvPr>
          <p:cNvSpPr txBox="1"/>
          <p:nvPr/>
        </p:nvSpPr>
        <p:spPr>
          <a:xfrm>
            <a:off x="1349829" y="3514971"/>
            <a:ext cx="8904514" cy="923330"/>
          </a:xfrm>
          <a:prstGeom prst="rect">
            <a:avLst/>
          </a:prstGeom>
          <a:noFill/>
        </p:spPr>
        <p:txBody>
          <a:bodyPr wrap="square" rtlCol="0">
            <a:spAutoFit/>
          </a:bodyPr>
          <a:lstStyle/>
          <a:p>
            <a:pPr algn="ctr"/>
            <a:r>
              <a:rPr lang="ru-RU" dirty="0">
                <a:solidFill>
                  <a:srgbClr val="002060"/>
                </a:solidFill>
              </a:rPr>
              <a:t>Отчет об обязательствах учреждения (ф. 0503738) по КВФО 5 «деятельность, осуществляемая за счет средств субсидии на иные цели»* представляется </a:t>
            </a:r>
          </a:p>
          <a:p>
            <a:pPr algn="ctr"/>
            <a:r>
              <a:rPr lang="ru-RU" dirty="0">
                <a:solidFill>
                  <a:srgbClr val="C00000"/>
                </a:solidFill>
              </a:rPr>
              <a:t>в срок до 1 февраля 2026 года</a:t>
            </a:r>
          </a:p>
        </p:txBody>
      </p:sp>
      <p:sp>
        <p:nvSpPr>
          <p:cNvPr id="10" name="TextBox 9">
            <a:extLst>
              <a:ext uri="{FF2B5EF4-FFF2-40B4-BE49-F238E27FC236}">
                <a16:creationId xmlns:a16="http://schemas.microsoft.com/office/drawing/2014/main" id="{903EED9E-471D-4121-8B34-F15C83CD0FD9}"/>
              </a:ext>
            </a:extLst>
          </p:cNvPr>
          <p:cNvSpPr txBox="1"/>
          <p:nvPr/>
        </p:nvSpPr>
        <p:spPr>
          <a:xfrm>
            <a:off x="478970" y="5901104"/>
            <a:ext cx="10537371" cy="646331"/>
          </a:xfrm>
          <a:prstGeom prst="rect">
            <a:avLst/>
          </a:prstGeom>
          <a:noFill/>
        </p:spPr>
        <p:txBody>
          <a:bodyPr wrap="square" rtlCol="0">
            <a:spAutoFit/>
          </a:bodyPr>
          <a:lstStyle/>
          <a:p>
            <a:r>
              <a:rPr lang="ru-RU" dirty="0"/>
              <a:t>* п. 21(1) Инструкции по применению единого плана счетов, утвержденной приказом Минфина России от 01.12.2010 № 157н</a:t>
            </a:r>
          </a:p>
        </p:txBody>
      </p:sp>
    </p:spTree>
    <p:extLst>
      <p:ext uri="{BB962C8B-B14F-4D97-AF65-F5344CB8AC3E}">
        <p14:creationId xmlns:p14="http://schemas.microsoft.com/office/powerpoint/2010/main" val="3883830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22</a:t>
            </a:fld>
            <a:endParaRPr lang="ru-RU" dirty="0">
              <a:solidFill>
                <a:srgbClr val="44546A"/>
              </a:solidFill>
            </a:endParaRPr>
          </a:p>
        </p:txBody>
      </p:sp>
      <p:sp>
        <p:nvSpPr>
          <p:cNvPr id="15" name="Прямоугольник 14"/>
          <p:cNvSpPr/>
          <p:nvPr/>
        </p:nvSpPr>
        <p:spPr>
          <a:xfrm>
            <a:off x="203200" y="1003723"/>
            <a:ext cx="11684000" cy="4893647"/>
          </a:xfrm>
          <a:prstGeom prst="rect">
            <a:avLst/>
          </a:prstGeom>
        </p:spPr>
        <p:txBody>
          <a:bodyPr wrap="square">
            <a:spAutoFit/>
          </a:bodyPr>
          <a:lstStyle/>
          <a:p>
            <a:pPr algn="just"/>
            <a:r>
              <a:rPr lang="ru-RU" sz="2400" u="sng" dirty="0">
                <a:solidFill>
                  <a:srgbClr val="C00000"/>
                </a:solidFill>
                <a:latin typeface="Montserrat Medium" panose="020B0604020202020204"/>
              </a:rPr>
              <a:t>п. 181 Инструкции № 191н:</a:t>
            </a:r>
          </a:p>
          <a:p>
            <a:pPr indent="599985" algn="just"/>
            <a:r>
              <a:rPr lang="ru-RU" sz="2400" u="sng" dirty="0">
                <a:latin typeface="Montserrat Medium" panose="020B0604020202020204"/>
              </a:rPr>
              <a:t>Баланс (ф. 0503320) составляется на основании данных Баланса </a:t>
            </a:r>
            <a:br>
              <a:rPr lang="ru-RU" sz="2400" u="sng" dirty="0">
                <a:latin typeface="Montserrat Medium" panose="020B0604020202020204"/>
              </a:rPr>
            </a:br>
            <a:r>
              <a:rPr lang="ru-RU" sz="2400" u="sng" dirty="0">
                <a:latin typeface="Montserrat Medium" panose="020B0604020202020204"/>
              </a:rPr>
              <a:t>(ф. 0503120) и сводных Справок (ф. 0503125)</a:t>
            </a:r>
            <a:r>
              <a:rPr lang="ru-RU" sz="2400" dirty="0">
                <a:latin typeface="Montserrat Medium" panose="020B0604020202020204"/>
              </a:rPr>
              <a:t> финансового органа субъекта Российской Федерации, </a:t>
            </a:r>
            <a:r>
              <a:rPr lang="ru-RU" sz="2400" u="sng" dirty="0">
                <a:latin typeface="Montserrat Medium" panose="020B0604020202020204"/>
              </a:rPr>
              <a:t>Балансов (ф. 0503320) и консолидированных Справок (ф. 0503125)</a:t>
            </a:r>
            <a:r>
              <a:rPr lang="ru-RU" sz="2400" dirty="0">
                <a:latin typeface="Montserrat Medium" panose="020B0604020202020204"/>
              </a:rPr>
              <a:t> финансовых органов муниципальных районов, городских округов с внутригородским делением, Балансов (ф. 0503120) и сводных Справок </a:t>
            </a:r>
            <a:br>
              <a:rPr lang="ru-RU" sz="2400" dirty="0">
                <a:latin typeface="Montserrat Medium" panose="020B0604020202020204"/>
              </a:rPr>
            </a:br>
            <a:r>
              <a:rPr lang="ru-RU" sz="2400" dirty="0">
                <a:latin typeface="Montserrat Medium" panose="020B0604020202020204"/>
              </a:rPr>
              <a:t>(ф. 0503125) финансовых органов муниципальных округов, Балансов </a:t>
            </a:r>
            <a:br>
              <a:rPr lang="ru-RU" sz="2400" dirty="0">
                <a:latin typeface="Montserrat Medium" panose="020B0604020202020204"/>
              </a:rPr>
            </a:br>
            <a:r>
              <a:rPr lang="ru-RU" sz="2400" dirty="0">
                <a:latin typeface="Montserrat Medium" panose="020B0604020202020204"/>
              </a:rPr>
              <a:t>(ф. 0503120) и сводных Справок (ф. 0503125) финансовых органов городских округов, Балансов (ф. 0503120) и сводных Справок (ф. 0503125) финансовых органов внутригородских муниципальных образований городов федерального значения, Баланса (ф. 0503120) и сводных Справок (ф. 0503125) финансового органа территориального государственного внебюджетного фонда </a:t>
            </a:r>
            <a:r>
              <a:rPr lang="ru-RU" sz="2400" u="sng" dirty="0">
                <a:solidFill>
                  <a:srgbClr val="C00000"/>
                </a:solidFill>
                <a:latin typeface="Montserrat Medium" panose="020B0604020202020204"/>
              </a:rPr>
              <a:t>путем консолидации показателей отчетов</a:t>
            </a:r>
            <a:r>
              <a:rPr lang="ru-RU" sz="2400" dirty="0">
                <a:solidFill>
                  <a:srgbClr val="C00000"/>
                </a:solidFill>
                <a:latin typeface="Montserrat Medium" panose="020B0604020202020204"/>
              </a:rPr>
              <a:t>.</a:t>
            </a:r>
          </a:p>
        </p:txBody>
      </p:sp>
      <p:sp>
        <p:nvSpPr>
          <p:cNvPr id="16" name="Заголовок 1"/>
          <p:cNvSpPr>
            <a:spLocks noGrp="1"/>
          </p:cNvSpPr>
          <p:nvPr>
            <p:ph type="title"/>
          </p:nvPr>
        </p:nvSpPr>
        <p:spPr>
          <a:xfrm>
            <a:off x="4267200" y="279400"/>
            <a:ext cx="7791451" cy="358475"/>
          </a:xfrm>
        </p:spPr>
        <p:txBody>
          <a:bodyPr>
            <a:normAutofit/>
          </a:bodyPr>
          <a:lstStyle/>
          <a:p>
            <a:r>
              <a:rPr lang="ru-RU" dirty="0">
                <a:latin typeface="Montserrat SemiBold"/>
              </a:rPr>
              <a:t>Исправление ошибок по МБТ</a:t>
            </a:r>
          </a:p>
        </p:txBody>
      </p:sp>
    </p:spTree>
    <p:extLst>
      <p:ext uri="{BB962C8B-B14F-4D97-AF65-F5344CB8AC3E}">
        <p14:creationId xmlns:p14="http://schemas.microsoft.com/office/powerpoint/2010/main" val="27082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a:xfrm>
            <a:off x="9254066" y="6375338"/>
            <a:ext cx="2804161" cy="348813"/>
          </a:xfrm>
        </p:spPr>
        <p:txBody>
          <a:bodyPr/>
          <a:lstStyle/>
          <a:p>
            <a:pPr>
              <a:defRPr/>
            </a:pPr>
            <a:fld id="{B6F15528-21DE-4FAA-801E-634DDDAF4B2B}" type="slidenum">
              <a:rPr lang="ru-RU" smtClean="0">
                <a:solidFill>
                  <a:srgbClr val="44546A"/>
                </a:solidFill>
              </a:rPr>
              <a:t>23</a:t>
            </a:fld>
            <a:endParaRPr lang="ru-RU" dirty="0">
              <a:solidFill>
                <a:srgbClr val="44546A"/>
              </a:solidFill>
            </a:endParaRPr>
          </a:p>
        </p:txBody>
      </p:sp>
      <p:sp>
        <p:nvSpPr>
          <p:cNvPr id="16" name="Заголовок 1"/>
          <p:cNvSpPr>
            <a:spLocks noGrp="1"/>
          </p:cNvSpPr>
          <p:nvPr>
            <p:ph type="title"/>
          </p:nvPr>
        </p:nvSpPr>
        <p:spPr>
          <a:xfrm>
            <a:off x="4267200" y="279400"/>
            <a:ext cx="7791451" cy="358475"/>
          </a:xfrm>
        </p:spPr>
        <p:txBody>
          <a:bodyPr>
            <a:normAutofit/>
          </a:bodyPr>
          <a:lstStyle/>
          <a:p>
            <a:r>
              <a:rPr lang="ru-RU" dirty="0">
                <a:latin typeface="Montserrat SemiBold"/>
              </a:rPr>
              <a:t>Исправление ошибок по МБТ</a:t>
            </a:r>
          </a:p>
        </p:txBody>
      </p:sp>
      <p:sp>
        <p:nvSpPr>
          <p:cNvPr id="6" name="Номер слайда 2"/>
          <p:cNvSpPr txBox="1">
            <a:spLocks/>
          </p:cNvSpPr>
          <p:nvPr/>
        </p:nvSpPr>
        <p:spPr>
          <a:xfrm>
            <a:off x="9355257" y="6396369"/>
            <a:ext cx="2743200" cy="365125"/>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C6A08883-8662-48F3-A02B-8FC46F1AB7DD}" type="slidenum">
              <a:rPr lang="ru-RU" smtClean="0"/>
              <a:pPr>
                <a:defRPr/>
              </a:pPr>
              <a:t>23</a:t>
            </a:fld>
            <a:endParaRPr lang="ru-RU"/>
          </a:p>
        </p:txBody>
      </p:sp>
      <p:pic>
        <p:nvPicPr>
          <p:cNvPr id="7" name="Рисунок 6"/>
          <p:cNvPicPr>
            <a:picLocks noChangeAspect="1"/>
          </p:cNvPicPr>
          <p:nvPr/>
        </p:nvPicPr>
        <p:blipFill>
          <a:blip r:embed="rId4" cstate="print"/>
          <a:stretch>
            <a:fillRect/>
          </a:stretch>
        </p:blipFill>
        <p:spPr>
          <a:xfrm>
            <a:off x="296746" y="2039128"/>
            <a:ext cx="11294657" cy="4722366"/>
          </a:xfrm>
          <a:prstGeom prst="rect">
            <a:avLst/>
          </a:prstGeom>
        </p:spPr>
      </p:pic>
      <p:sp>
        <p:nvSpPr>
          <p:cNvPr id="8" name="Скругленный прямоугольник 7"/>
          <p:cNvSpPr/>
          <p:nvPr/>
        </p:nvSpPr>
        <p:spPr>
          <a:xfrm>
            <a:off x="2743203" y="936535"/>
            <a:ext cx="2133600" cy="603852"/>
          </a:xfrm>
          <a:prstGeom prst="roundRect">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r>
              <a:rPr lang="ru-RU" sz="1900" dirty="0">
                <a:latin typeface="Montserrat Medium" panose="020B0604020202020204"/>
              </a:rPr>
              <a:t>ф. 0503125 </a:t>
            </a:r>
            <a:r>
              <a:rPr lang="ru-RU" sz="1900" dirty="0">
                <a:solidFill>
                  <a:srgbClr val="FF0000"/>
                </a:solidFill>
                <a:latin typeface="Montserrat Medium" panose="020B0604020202020204"/>
              </a:rPr>
              <a:t>за 2024 год</a:t>
            </a:r>
          </a:p>
        </p:txBody>
      </p:sp>
      <p:sp>
        <p:nvSpPr>
          <p:cNvPr id="9" name="Скругленный прямоугольник 8"/>
          <p:cNvSpPr/>
          <p:nvPr/>
        </p:nvSpPr>
        <p:spPr>
          <a:xfrm>
            <a:off x="7554452" y="931607"/>
            <a:ext cx="2133600" cy="603852"/>
          </a:xfrm>
          <a:prstGeom prst="roundRect">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r>
              <a:rPr lang="ru-RU" sz="1900" dirty="0">
                <a:latin typeface="Montserrat Medium" panose="020B0604020202020204"/>
              </a:rPr>
              <a:t>ф. 0503125 </a:t>
            </a:r>
            <a:r>
              <a:rPr lang="ru-RU" sz="1900" dirty="0">
                <a:solidFill>
                  <a:srgbClr val="0070C0"/>
                </a:solidFill>
                <a:latin typeface="Montserrat Medium" panose="020B0604020202020204"/>
              </a:rPr>
              <a:t>за 2025 год</a:t>
            </a:r>
          </a:p>
        </p:txBody>
      </p:sp>
      <p:sp>
        <p:nvSpPr>
          <p:cNvPr id="10" name="Скругленный прямоугольник 9"/>
          <p:cNvSpPr/>
          <p:nvPr/>
        </p:nvSpPr>
        <p:spPr>
          <a:xfrm>
            <a:off x="5145549" y="931607"/>
            <a:ext cx="2133600" cy="603852"/>
          </a:xfrm>
          <a:prstGeom prst="roundRect">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r>
              <a:rPr lang="ru-RU" sz="1900" dirty="0">
                <a:latin typeface="Montserrat Medium" panose="020B0604020202020204"/>
              </a:rPr>
              <a:t>ф. 0503120 </a:t>
            </a:r>
            <a:r>
              <a:rPr lang="ru-RU" sz="1900" dirty="0">
                <a:solidFill>
                  <a:srgbClr val="0070C0"/>
                </a:solidFill>
                <a:latin typeface="Montserrat Medium" panose="020B0604020202020204"/>
              </a:rPr>
              <a:t>за 2025 год</a:t>
            </a:r>
          </a:p>
        </p:txBody>
      </p:sp>
      <p:sp>
        <p:nvSpPr>
          <p:cNvPr id="11" name="Правая фигурная скобка 10"/>
          <p:cNvSpPr/>
          <p:nvPr/>
        </p:nvSpPr>
        <p:spPr>
          <a:xfrm rot="16200000">
            <a:off x="5755084" y="987347"/>
            <a:ext cx="406400" cy="1655099"/>
          </a:xfrm>
          <a:prstGeom prst="rightBrace">
            <a:avLst/>
          </a:prstGeom>
          <a:ln w="28575"/>
        </p:spPr>
        <p:style>
          <a:lnRef idx="1">
            <a:schemeClr val="accent1"/>
          </a:lnRef>
          <a:fillRef idx="0">
            <a:schemeClr val="accent1"/>
          </a:fillRef>
          <a:effectRef idx="0">
            <a:schemeClr val="accent1"/>
          </a:effectRef>
          <a:fontRef idx="minor">
            <a:schemeClr val="tx1"/>
          </a:fontRef>
        </p:style>
        <p:txBody>
          <a:bodyPr lIns="121917" tIns="60958" rIns="121917" bIns="60958" rtlCol="0" anchor="ctr"/>
          <a:lstStyle/>
          <a:p>
            <a:pPr algn="ctr"/>
            <a:endParaRPr lang="ru-RU"/>
          </a:p>
        </p:txBody>
      </p:sp>
      <p:sp>
        <p:nvSpPr>
          <p:cNvPr id="12" name="Правая фигурная скобка 11"/>
          <p:cNvSpPr/>
          <p:nvPr/>
        </p:nvSpPr>
        <p:spPr>
          <a:xfrm rot="16200000">
            <a:off x="10422417" y="959429"/>
            <a:ext cx="406400" cy="1655099"/>
          </a:xfrm>
          <a:prstGeom prst="rightBrace">
            <a:avLst/>
          </a:prstGeom>
          <a:ln w="38100"/>
        </p:spPr>
        <p:style>
          <a:lnRef idx="1">
            <a:schemeClr val="accent1"/>
          </a:lnRef>
          <a:fillRef idx="0">
            <a:schemeClr val="accent1"/>
          </a:fillRef>
          <a:effectRef idx="0">
            <a:schemeClr val="accent1"/>
          </a:effectRef>
          <a:fontRef idx="minor">
            <a:schemeClr val="tx1"/>
          </a:fontRef>
        </p:style>
        <p:txBody>
          <a:bodyPr lIns="121917" tIns="60958" rIns="121917" bIns="60958" rtlCol="0" anchor="ctr"/>
          <a:lstStyle/>
          <a:p>
            <a:pPr algn="ctr"/>
            <a:endParaRPr lang="ru-RU"/>
          </a:p>
        </p:txBody>
      </p:sp>
      <p:sp>
        <p:nvSpPr>
          <p:cNvPr id="13" name="Стрелка вниз 12"/>
          <p:cNvSpPr/>
          <p:nvPr/>
        </p:nvSpPr>
        <p:spPr>
          <a:xfrm>
            <a:off x="7704191" y="1602369"/>
            <a:ext cx="339725" cy="406400"/>
          </a:xfrm>
          <a:prstGeom prst="downArrow">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endParaRPr lang="ru-RU"/>
          </a:p>
        </p:txBody>
      </p:sp>
      <p:sp>
        <p:nvSpPr>
          <p:cNvPr id="17" name="Стрелка вниз 16"/>
          <p:cNvSpPr/>
          <p:nvPr/>
        </p:nvSpPr>
        <p:spPr>
          <a:xfrm>
            <a:off x="9084204" y="1611697"/>
            <a:ext cx="339725" cy="406400"/>
          </a:xfrm>
          <a:prstGeom prst="downArrow">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endParaRPr lang="ru-RU"/>
          </a:p>
        </p:txBody>
      </p:sp>
      <p:sp>
        <p:nvSpPr>
          <p:cNvPr id="18" name="Стрелка вниз 17"/>
          <p:cNvSpPr/>
          <p:nvPr/>
        </p:nvSpPr>
        <p:spPr>
          <a:xfrm>
            <a:off x="2999167" y="1611697"/>
            <a:ext cx="339725" cy="406400"/>
          </a:xfrm>
          <a:prstGeom prst="downArrow">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endParaRPr lang="ru-RU"/>
          </a:p>
        </p:txBody>
      </p:sp>
      <p:sp>
        <p:nvSpPr>
          <p:cNvPr id="19" name="Стрелка вниз 18"/>
          <p:cNvSpPr/>
          <p:nvPr/>
        </p:nvSpPr>
        <p:spPr>
          <a:xfrm>
            <a:off x="4417575" y="1605460"/>
            <a:ext cx="339725" cy="406400"/>
          </a:xfrm>
          <a:prstGeom prst="downArrow">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endParaRPr lang="ru-RU"/>
          </a:p>
        </p:txBody>
      </p:sp>
      <p:sp>
        <p:nvSpPr>
          <p:cNvPr id="20" name="Скругленный прямоугольник 19"/>
          <p:cNvSpPr/>
          <p:nvPr/>
        </p:nvSpPr>
        <p:spPr>
          <a:xfrm>
            <a:off x="9798067" y="930978"/>
            <a:ext cx="2133600" cy="603852"/>
          </a:xfrm>
          <a:prstGeom prst="roundRect">
            <a:avLst/>
          </a:prstGeom>
        </p:spPr>
        <p:style>
          <a:lnRef idx="1">
            <a:schemeClr val="accent3"/>
          </a:lnRef>
          <a:fillRef idx="2">
            <a:schemeClr val="accent3"/>
          </a:fillRef>
          <a:effectRef idx="1">
            <a:schemeClr val="accent3"/>
          </a:effectRef>
          <a:fontRef idx="minor">
            <a:schemeClr val="dk1"/>
          </a:fontRef>
        </p:style>
        <p:txBody>
          <a:bodyPr lIns="121917" tIns="60958" rIns="121917" bIns="60958" rtlCol="0" anchor="ctr"/>
          <a:lstStyle/>
          <a:p>
            <a:pPr algn="ctr"/>
            <a:r>
              <a:rPr lang="ru-RU" sz="1900" dirty="0">
                <a:latin typeface="Montserrat Medium" panose="020B0604020202020204"/>
              </a:rPr>
              <a:t>ф. 0503120 </a:t>
            </a:r>
            <a:r>
              <a:rPr lang="ru-RU" sz="1900" dirty="0">
                <a:solidFill>
                  <a:srgbClr val="0070C0"/>
                </a:solidFill>
                <a:latin typeface="Montserrat Medium" panose="020B0604020202020204"/>
              </a:rPr>
              <a:t>за 2025 год</a:t>
            </a:r>
          </a:p>
        </p:txBody>
      </p:sp>
      <p:sp>
        <p:nvSpPr>
          <p:cNvPr id="21" name="Блок-схема: документ 20"/>
          <p:cNvSpPr/>
          <p:nvPr/>
        </p:nvSpPr>
        <p:spPr>
          <a:xfrm>
            <a:off x="167152" y="930977"/>
            <a:ext cx="2438400" cy="914400"/>
          </a:xfrm>
          <a:prstGeom prst="flowChartDocument">
            <a:avLst/>
          </a:prstGeom>
          <a:gradFill>
            <a:gsLst>
              <a:gs pos="0">
                <a:schemeClr val="accent1">
                  <a:lumMod val="60000"/>
                  <a:lumOff val="40000"/>
                </a:schemeClr>
              </a:gs>
              <a:gs pos="50000">
                <a:schemeClr val="accent1">
                  <a:lumMod val="60000"/>
                  <a:lumOff val="40000"/>
                </a:schemeClr>
              </a:gs>
              <a:gs pos="100000">
                <a:schemeClr val="accent1">
                  <a:lumMod val="40000"/>
                  <a:lumOff val="60000"/>
                </a:schemeClr>
              </a:gs>
            </a:gsLst>
          </a:gradFill>
        </p:spPr>
        <p:style>
          <a:lnRef idx="0">
            <a:schemeClr val="accent2"/>
          </a:lnRef>
          <a:fillRef idx="3">
            <a:schemeClr val="accent2"/>
          </a:fillRef>
          <a:effectRef idx="3">
            <a:schemeClr val="accent2"/>
          </a:effectRef>
          <a:fontRef idx="minor">
            <a:schemeClr val="lt1"/>
          </a:fontRef>
        </p:style>
        <p:txBody>
          <a:bodyPr lIns="121917" tIns="60958" rIns="121917" bIns="60958" rtlCol="0" anchor="ctr"/>
          <a:lstStyle/>
          <a:p>
            <a:pPr algn="ctr"/>
            <a:r>
              <a:rPr lang="ru-RU" sz="2700" dirty="0">
                <a:solidFill>
                  <a:srgbClr val="000000"/>
                </a:solidFill>
              </a:rPr>
              <a:t>ф. 0503320</a:t>
            </a:r>
          </a:p>
        </p:txBody>
      </p:sp>
    </p:spTree>
    <p:extLst>
      <p:ext uri="{BB962C8B-B14F-4D97-AF65-F5344CB8AC3E}">
        <p14:creationId xmlns:p14="http://schemas.microsoft.com/office/powerpoint/2010/main" val="3231786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a:xfrm>
            <a:off x="9236769" y="6411369"/>
            <a:ext cx="2804161" cy="348813"/>
          </a:xfrm>
        </p:spPr>
        <p:txBody>
          <a:bodyPr/>
          <a:lstStyle/>
          <a:p>
            <a:pPr>
              <a:defRPr/>
            </a:pPr>
            <a:fld id="{B6F15528-21DE-4FAA-801E-634DDDAF4B2B}" type="slidenum">
              <a:rPr lang="ru-RU" smtClean="0">
                <a:solidFill>
                  <a:srgbClr val="44546A"/>
                </a:solidFill>
              </a:rPr>
              <a:t>24</a:t>
            </a:fld>
            <a:endParaRPr lang="ru-RU" dirty="0">
              <a:solidFill>
                <a:srgbClr val="44546A"/>
              </a:solidFill>
            </a:endParaRPr>
          </a:p>
        </p:txBody>
      </p:sp>
      <p:sp>
        <p:nvSpPr>
          <p:cNvPr id="16" name="Заголовок 1"/>
          <p:cNvSpPr>
            <a:spLocks noGrp="1"/>
          </p:cNvSpPr>
          <p:nvPr>
            <p:ph type="title"/>
          </p:nvPr>
        </p:nvSpPr>
        <p:spPr>
          <a:xfrm>
            <a:off x="4267200" y="279400"/>
            <a:ext cx="7791451" cy="358475"/>
          </a:xfrm>
        </p:spPr>
        <p:txBody>
          <a:bodyPr>
            <a:normAutofit/>
          </a:bodyPr>
          <a:lstStyle/>
          <a:p>
            <a:r>
              <a:rPr lang="ru-RU" dirty="0">
                <a:latin typeface="Montserrat SemiBold"/>
              </a:rPr>
              <a:t>Исправление ошибок по МБТ</a:t>
            </a:r>
          </a:p>
        </p:txBody>
      </p:sp>
      <p:graphicFrame>
        <p:nvGraphicFramePr>
          <p:cNvPr id="7" name="Таблица 6"/>
          <p:cNvGraphicFramePr>
            <a:graphicFrameLocks noGrp="1"/>
          </p:cNvGraphicFramePr>
          <p:nvPr/>
        </p:nvGraphicFramePr>
        <p:xfrm>
          <a:off x="101600" y="2819400"/>
          <a:ext cx="5892801" cy="2619263"/>
        </p:xfrm>
        <a:graphic>
          <a:graphicData uri="http://schemas.openxmlformats.org/drawingml/2006/table">
            <a:tbl>
              <a:tblPr>
                <a:tableStyleId>{5C22544A-7EE6-4342-B048-85BDC9FD1C3A}</a:tableStyleId>
              </a:tblPr>
              <a:tblGrid>
                <a:gridCol w="899379">
                  <a:extLst>
                    <a:ext uri="{9D8B030D-6E8A-4147-A177-3AD203B41FA5}">
                      <a16:colId xmlns:a16="http://schemas.microsoft.com/office/drawing/2014/main" val="20000"/>
                    </a:ext>
                  </a:extLst>
                </a:gridCol>
                <a:gridCol w="899379">
                  <a:extLst>
                    <a:ext uri="{9D8B030D-6E8A-4147-A177-3AD203B41FA5}">
                      <a16:colId xmlns:a16="http://schemas.microsoft.com/office/drawing/2014/main" val="20001"/>
                    </a:ext>
                  </a:extLst>
                </a:gridCol>
                <a:gridCol w="1648859">
                  <a:extLst>
                    <a:ext uri="{9D8B030D-6E8A-4147-A177-3AD203B41FA5}">
                      <a16:colId xmlns:a16="http://schemas.microsoft.com/office/drawing/2014/main" val="20002"/>
                    </a:ext>
                  </a:extLst>
                </a:gridCol>
                <a:gridCol w="1222592">
                  <a:extLst>
                    <a:ext uri="{9D8B030D-6E8A-4147-A177-3AD203B41FA5}">
                      <a16:colId xmlns:a16="http://schemas.microsoft.com/office/drawing/2014/main" val="20003"/>
                    </a:ext>
                  </a:extLst>
                </a:gridCol>
                <a:gridCol w="1222592">
                  <a:extLst>
                    <a:ext uri="{9D8B030D-6E8A-4147-A177-3AD203B41FA5}">
                      <a16:colId xmlns:a16="http://schemas.microsoft.com/office/drawing/2014/main" val="20004"/>
                    </a:ext>
                  </a:extLst>
                </a:gridCol>
              </a:tblGrid>
              <a:tr h="589661">
                <a:tc>
                  <a:txBody>
                    <a:bodyPr/>
                    <a:lstStyle/>
                    <a:p>
                      <a:pPr algn="ctr" fontAlgn="b"/>
                      <a:r>
                        <a:rPr lang="ru-RU" sz="1900" u="none" strike="noStrike" dirty="0">
                          <a:effectLst/>
                          <a:latin typeface="Montserrat Medium"/>
                        </a:rPr>
                        <a:t> </a:t>
                      </a:r>
                      <a:endParaRPr lang="ru-RU" sz="1900" b="0" i="0" u="none" strike="noStrike" dirty="0">
                        <a:solidFill>
                          <a:srgbClr val="000000"/>
                        </a:solidFill>
                        <a:effectLst/>
                        <a:latin typeface="Montserrat Medium"/>
                      </a:endParaRPr>
                    </a:p>
                  </a:txBody>
                  <a:tcPr marL="3443" marR="3443" marT="3443" marB="0" anchor="b">
                    <a:solidFill>
                      <a:schemeClr val="accent3">
                        <a:lumMod val="20000"/>
                        <a:lumOff val="80000"/>
                      </a:schemeClr>
                    </a:solidFill>
                  </a:tcPr>
                </a:tc>
                <a:tc>
                  <a:txBody>
                    <a:bodyPr/>
                    <a:lstStyle/>
                    <a:p>
                      <a:pPr algn="ctr" fontAlgn="ctr"/>
                      <a:r>
                        <a:rPr lang="ru-RU" sz="1900" u="none" strike="noStrike" dirty="0">
                          <a:effectLst/>
                          <a:latin typeface="Montserrat Medium"/>
                        </a:rPr>
                        <a:t>КБСРФ</a:t>
                      </a:r>
                      <a:r>
                        <a:rPr lang="ru-RU" sz="1900" u="none" strike="noStrike" baseline="0" dirty="0">
                          <a:effectLst/>
                          <a:latin typeface="Montserrat Medium"/>
                        </a:rPr>
                        <a:t> (гр. 5)</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dirty="0">
                          <a:effectLst/>
                          <a:latin typeface="Montserrat Medium"/>
                        </a:rPr>
                        <a:t>Консолидация (гр. 6)</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dirty="0">
                          <a:effectLst/>
                          <a:latin typeface="Montserrat Medium"/>
                        </a:rPr>
                        <a:t>Субъект РФ (гр. 7)</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marL="0" marR="0" indent="0" algn="ctr" defTabSz="914400" eaLnBrk="1" fontAlgn="ctr" latinLnBrk="0" hangingPunct="1">
                        <a:lnSpc>
                          <a:spcPct val="100000"/>
                        </a:lnSpc>
                        <a:spcBef>
                          <a:spcPts val="0"/>
                        </a:spcBef>
                        <a:spcAft>
                          <a:spcPts val="0"/>
                        </a:spcAft>
                        <a:buClrTx/>
                        <a:buSzTx/>
                        <a:buFontTx/>
                        <a:buNone/>
                        <a:tabLst/>
                        <a:defRPr/>
                      </a:pPr>
                      <a:r>
                        <a:rPr lang="ru-RU" sz="1900" u="none" strike="noStrike" dirty="0">
                          <a:effectLst/>
                          <a:latin typeface="Montserrat Medium"/>
                        </a:rPr>
                        <a:t>МО </a:t>
                      </a:r>
                      <a:br>
                        <a:rPr lang="ru-RU" sz="1900" u="none" strike="noStrike" dirty="0">
                          <a:effectLst/>
                          <a:latin typeface="Montserrat Medium"/>
                        </a:rPr>
                      </a:br>
                      <a:r>
                        <a:rPr lang="ru-RU" sz="1900" u="none" strike="noStrike" dirty="0">
                          <a:effectLst/>
                          <a:latin typeface="Montserrat Medium"/>
                        </a:rPr>
                        <a:t>(гр. 8-15)</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extLst>
                  <a:ext uri="{0D108BD9-81ED-4DB2-BD59-A6C34878D82A}">
                    <a16:rowId xmlns:a16="http://schemas.microsoft.com/office/drawing/2014/main" val="10000"/>
                  </a:ext>
                </a:extLst>
              </a:tr>
              <a:tr h="436785">
                <a:tc gridSpan="5">
                  <a:txBody>
                    <a:bodyPr/>
                    <a:lstStyle/>
                    <a:p>
                      <a:pPr algn="ctr" fontAlgn="b"/>
                      <a:r>
                        <a:rPr lang="ru-RU" sz="1900" u="none" strike="noStrike">
                          <a:effectLst/>
                          <a:latin typeface="Montserrat Medium"/>
                        </a:rPr>
                        <a:t>Актив (начало года)</a:t>
                      </a:r>
                      <a:endParaRPr lang="ru-RU" sz="1900" b="0" i="0" u="none" strike="noStrike">
                        <a:solidFill>
                          <a:srgbClr val="000000"/>
                        </a:solidFill>
                        <a:effectLst/>
                        <a:latin typeface="Montserrat Medium"/>
                      </a:endParaRPr>
                    </a:p>
                  </a:txBody>
                  <a:tcPr marL="3443" marR="3443" marT="3443" marB="0" anchor="b">
                    <a:solidFill>
                      <a:schemeClr val="accent3">
                        <a:lumMod val="20000"/>
                        <a:lumOff val="8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436785">
                <a:tc>
                  <a:txBody>
                    <a:bodyPr/>
                    <a:lstStyle/>
                    <a:p>
                      <a:pPr algn="ctr" fontAlgn="b"/>
                      <a:r>
                        <a:rPr lang="ru-RU" sz="1900" u="none" strike="noStrike" dirty="0">
                          <a:effectLst/>
                          <a:latin typeface="Montserrat Medium"/>
                        </a:rPr>
                        <a:t>20500</a:t>
                      </a:r>
                      <a:endParaRPr lang="ru-RU" sz="1900" b="0" i="0" u="none" strike="noStrike" dirty="0">
                        <a:solidFill>
                          <a:srgbClr val="000000"/>
                        </a:solidFill>
                        <a:effectLst/>
                        <a:latin typeface="Montserrat Medium"/>
                      </a:endParaRPr>
                    </a:p>
                  </a:txBody>
                  <a:tcPr marL="3443" marR="3443" marT="3443" marB="0" anchor="b">
                    <a:solidFill>
                      <a:schemeClr val="accent3">
                        <a:lumMod val="20000"/>
                        <a:lumOff val="80000"/>
                      </a:schemeClr>
                    </a:solidFill>
                  </a:tcPr>
                </a:tc>
                <a:tc>
                  <a:txBody>
                    <a:bodyPr/>
                    <a:lstStyle/>
                    <a:p>
                      <a:pPr algn="ctr" fontAlgn="ctr"/>
                      <a:r>
                        <a:rPr lang="ru-RU" sz="1900" u="none" strike="noStrike">
                          <a:effectLst/>
                          <a:latin typeface="Montserrat Medium"/>
                        </a:rPr>
                        <a:t>0</a:t>
                      </a:r>
                      <a:endParaRPr lang="ru-RU" sz="1900" b="0" i="0" u="none" strike="noStrike">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a:effectLst/>
                          <a:latin typeface="Montserrat Medium"/>
                        </a:rPr>
                        <a:t>100</a:t>
                      </a:r>
                      <a:endParaRPr lang="ru-RU" sz="1900" b="0" i="0" u="none" strike="noStrike">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a:effectLst/>
                          <a:latin typeface="Montserrat Medium"/>
                        </a:rPr>
                        <a:t>100</a:t>
                      </a:r>
                      <a:endParaRPr lang="ru-RU" sz="1900" b="0" i="0" u="none" strike="noStrike">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dirty="0">
                          <a:effectLst/>
                          <a:latin typeface="Montserrat Medium"/>
                        </a:rPr>
                        <a:t> </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extLst>
                  <a:ext uri="{0D108BD9-81ED-4DB2-BD59-A6C34878D82A}">
                    <a16:rowId xmlns:a16="http://schemas.microsoft.com/office/drawing/2014/main" val="10002"/>
                  </a:ext>
                </a:extLst>
              </a:tr>
              <a:tr h="436785">
                <a:tc gridSpan="5">
                  <a:txBody>
                    <a:bodyPr/>
                    <a:lstStyle/>
                    <a:p>
                      <a:pPr algn="ctr" fontAlgn="b"/>
                      <a:r>
                        <a:rPr lang="ru-RU" sz="1900" u="none" strike="noStrike">
                          <a:effectLst/>
                          <a:latin typeface="Montserrat Medium"/>
                        </a:rPr>
                        <a:t>Пассив (начало года)</a:t>
                      </a:r>
                      <a:endParaRPr lang="ru-RU" sz="1900" b="0" i="0" u="none" strike="noStrike">
                        <a:solidFill>
                          <a:srgbClr val="000000"/>
                        </a:solidFill>
                        <a:effectLst/>
                        <a:latin typeface="Montserrat Medium"/>
                      </a:endParaRPr>
                    </a:p>
                  </a:txBody>
                  <a:tcPr marL="3443" marR="3443" marT="3443" marB="0" anchor="b">
                    <a:solidFill>
                      <a:schemeClr val="accent3">
                        <a:lumMod val="20000"/>
                        <a:lumOff val="8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436785">
                <a:tc>
                  <a:txBody>
                    <a:bodyPr/>
                    <a:lstStyle/>
                    <a:p>
                      <a:pPr algn="ctr" fontAlgn="b"/>
                      <a:r>
                        <a:rPr lang="ru-RU" sz="1900" u="none" strike="noStrike" dirty="0">
                          <a:effectLst/>
                          <a:latin typeface="Montserrat Medium"/>
                        </a:rPr>
                        <a:t>30300</a:t>
                      </a:r>
                      <a:endParaRPr lang="ru-RU" sz="1900" b="0" i="0" u="none" strike="noStrike" dirty="0">
                        <a:solidFill>
                          <a:srgbClr val="000000"/>
                        </a:solidFill>
                        <a:effectLst/>
                        <a:latin typeface="Montserrat Medium"/>
                      </a:endParaRPr>
                    </a:p>
                  </a:txBody>
                  <a:tcPr marL="3443" marR="3443" marT="3443" marB="0" anchor="b">
                    <a:solidFill>
                      <a:schemeClr val="accent3">
                        <a:lumMod val="20000"/>
                        <a:lumOff val="80000"/>
                      </a:schemeClr>
                    </a:solidFill>
                  </a:tcPr>
                </a:tc>
                <a:tc>
                  <a:txBody>
                    <a:bodyPr/>
                    <a:lstStyle/>
                    <a:p>
                      <a:pPr algn="ctr" fontAlgn="ctr"/>
                      <a:r>
                        <a:rPr lang="ru-RU" sz="1900" u="none" strike="noStrike">
                          <a:effectLst/>
                          <a:latin typeface="Montserrat Medium"/>
                        </a:rPr>
                        <a:t>0</a:t>
                      </a:r>
                      <a:endParaRPr lang="ru-RU" sz="1900" b="0" i="0" u="none" strike="noStrike">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a:effectLst/>
                          <a:latin typeface="Montserrat Medium"/>
                        </a:rPr>
                        <a:t>100</a:t>
                      </a:r>
                      <a:endParaRPr lang="ru-RU" sz="1900" b="0" i="0" u="none" strike="noStrike">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dirty="0">
                          <a:effectLst/>
                          <a:latin typeface="Montserrat Medium"/>
                        </a:rPr>
                        <a:t> </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tc>
                  <a:txBody>
                    <a:bodyPr/>
                    <a:lstStyle/>
                    <a:p>
                      <a:pPr algn="ctr" fontAlgn="ctr"/>
                      <a:r>
                        <a:rPr lang="ru-RU" sz="1900" u="none" strike="noStrike" dirty="0">
                          <a:effectLst/>
                          <a:latin typeface="Montserrat Medium"/>
                        </a:rPr>
                        <a:t>100</a:t>
                      </a:r>
                      <a:endParaRPr lang="ru-RU" sz="1900" b="0" i="0" u="none" strike="noStrike" dirty="0">
                        <a:solidFill>
                          <a:srgbClr val="000000"/>
                        </a:solidFill>
                        <a:effectLst/>
                        <a:latin typeface="Montserrat Medium"/>
                      </a:endParaRPr>
                    </a:p>
                  </a:txBody>
                  <a:tcPr marL="3443" marR="3443" marT="3443" marB="0" anchor="ctr">
                    <a:solidFill>
                      <a:schemeClr val="accent3">
                        <a:lumMod val="20000"/>
                        <a:lumOff val="80000"/>
                      </a:schemeClr>
                    </a:solidFill>
                  </a:tcPr>
                </a:tc>
                <a:extLst>
                  <a:ext uri="{0D108BD9-81ED-4DB2-BD59-A6C34878D82A}">
                    <a16:rowId xmlns:a16="http://schemas.microsoft.com/office/drawing/2014/main" val="10004"/>
                  </a:ext>
                </a:extLst>
              </a:tr>
            </a:tbl>
          </a:graphicData>
        </a:graphic>
      </p:graphicFrame>
      <p:graphicFrame>
        <p:nvGraphicFramePr>
          <p:cNvPr id="8" name="Таблица 7"/>
          <p:cNvGraphicFramePr>
            <a:graphicFrameLocks noGrp="1"/>
          </p:cNvGraphicFramePr>
          <p:nvPr/>
        </p:nvGraphicFramePr>
        <p:xfrm>
          <a:off x="6165851" y="2819400"/>
          <a:ext cx="5892801" cy="2619263"/>
        </p:xfrm>
        <a:graphic>
          <a:graphicData uri="http://schemas.openxmlformats.org/drawingml/2006/table">
            <a:tbl>
              <a:tblPr>
                <a:tableStyleId>{5C22544A-7EE6-4342-B048-85BDC9FD1C3A}</a:tableStyleId>
              </a:tblPr>
              <a:tblGrid>
                <a:gridCol w="899379">
                  <a:extLst>
                    <a:ext uri="{9D8B030D-6E8A-4147-A177-3AD203B41FA5}">
                      <a16:colId xmlns:a16="http://schemas.microsoft.com/office/drawing/2014/main" val="20000"/>
                    </a:ext>
                  </a:extLst>
                </a:gridCol>
                <a:gridCol w="899379">
                  <a:extLst>
                    <a:ext uri="{9D8B030D-6E8A-4147-A177-3AD203B41FA5}">
                      <a16:colId xmlns:a16="http://schemas.microsoft.com/office/drawing/2014/main" val="20001"/>
                    </a:ext>
                  </a:extLst>
                </a:gridCol>
                <a:gridCol w="1648859">
                  <a:extLst>
                    <a:ext uri="{9D8B030D-6E8A-4147-A177-3AD203B41FA5}">
                      <a16:colId xmlns:a16="http://schemas.microsoft.com/office/drawing/2014/main" val="20002"/>
                    </a:ext>
                  </a:extLst>
                </a:gridCol>
                <a:gridCol w="1222592">
                  <a:extLst>
                    <a:ext uri="{9D8B030D-6E8A-4147-A177-3AD203B41FA5}">
                      <a16:colId xmlns:a16="http://schemas.microsoft.com/office/drawing/2014/main" val="20003"/>
                    </a:ext>
                  </a:extLst>
                </a:gridCol>
                <a:gridCol w="1222592">
                  <a:extLst>
                    <a:ext uri="{9D8B030D-6E8A-4147-A177-3AD203B41FA5}">
                      <a16:colId xmlns:a16="http://schemas.microsoft.com/office/drawing/2014/main" val="20004"/>
                    </a:ext>
                  </a:extLst>
                </a:gridCol>
              </a:tblGrid>
              <a:tr h="589661">
                <a:tc>
                  <a:txBody>
                    <a:bodyPr/>
                    <a:lstStyle/>
                    <a:p>
                      <a:pPr algn="ctr" fontAlgn="b"/>
                      <a:r>
                        <a:rPr lang="ru-RU" sz="1900" u="none" strike="noStrike" dirty="0">
                          <a:effectLst/>
                          <a:latin typeface="Montserrat Medium"/>
                        </a:rPr>
                        <a:t> </a:t>
                      </a:r>
                      <a:endParaRPr lang="ru-RU" sz="1900" b="0" i="0" u="none" strike="noStrike" dirty="0">
                        <a:solidFill>
                          <a:srgbClr val="000000"/>
                        </a:solidFill>
                        <a:effectLst/>
                        <a:latin typeface="Montserrat Medium"/>
                      </a:endParaRPr>
                    </a:p>
                  </a:txBody>
                  <a:tcPr marL="3443" marR="3443" marT="3443" marB="0" anchor="b">
                    <a:solidFill>
                      <a:schemeClr val="accent6">
                        <a:lumMod val="20000"/>
                        <a:lumOff val="80000"/>
                      </a:schemeClr>
                    </a:solidFill>
                  </a:tcPr>
                </a:tc>
                <a:tc>
                  <a:txBody>
                    <a:bodyPr/>
                    <a:lstStyle/>
                    <a:p>
                      <a:pPr algn="ctr" fontAlgn="ctr"/>
                      <a:r>
                        <a:rPr lang="ru-RU" sz="1900" u="none" strike="noStrike" dirty="0">
                          <a:effectLst/>
                          <a:latin typeface="Montserrat Medium"/>
                        </a:rPr>
                        <a:t>КБСРФ</a:t>
                      </a:r>
                      <a:r>
                        <a:rPr lang="ru-RU" sz="1900" u="none" strike="noStrike" baseline="0" dirty="0">
                          <a:effectLst/>
                          <a:latin typeface="Montserrat Medium"/>
                        </a:rPr>
                        <a:t> (гр. 5)</a:t>
                      </a:r>
                      <a:endParaRPr lang="ru-RU" sz="1900" b="0"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u="none" strike="noStrike" dirty="0">
                          <a:effectLst/>
                          <a:latin typeface="Montserrat Medium"/>
                        </a:rPr>
                        <a:t>Консолидация (гр. 6)</a:t>
                      </a:r>
                      <a:endParaRPr lang="ru-RU" sz="1900" b="0"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u="none" strike="noStrike" dirty="0">
                          <a:effectLst/>
                          <a:latin typeface="Montserrat Medium"/>
                        </a:rPr>
                        <a:t>Субъект РФ (гр. 7)</a:t>
                      </a:r>
                      <a:endParaRPr lang="ru-RU" sz="1900" b="0"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marL="0" marR="0" indent="0" algn="ctr" defTabSz="914400" eaLnBrk="1" fontAlgn="ctr" latinLnBrk="0" hangingPunct="1">
                        <a:lnSpc>
                          <a:spcPct val="100000"/>
                        </a:lnSpc>
                        <a:spcBef>
                          <a:spcPts val="0"/>
                        </a:spcBef>
                        <a:spcAft>
                          <a:spcPts val="0"/>
                        </a:spcAft>
                        <a:buClrTx/>
                        <a:buSzTx/>
                        <a:buFontTx/>
                        <a:buNone/>
                        <a:tabLst/>
                        <a:defRPr/>
                      </a:pPr>
                      <a:r>
                        <a:rPr lang="ru-RU" sz="1900" u="none" strike="noStrike" dirty="0">
                          <a:effectLst/>
                          <a:latin typeface="Montserrat Medium"/>
                        </a:rPr>
                        <a:t>МО </a:t>
                      </a:r>
                      <a:br>
                        <a:rPr lang="ru-RU" sz="1900" u="none" strike="noStrike" dirty="0">
                          <a:effectLst/>
                          <a:latin typeface="Montserrat Medium"/>
                        </a:rPr>
                      </a:br>
                      <a:r>
                        <a:rPr lang="ru-RU" sz="1900" u="none" strike="noStrike" dirty="0">
                          <a:effectLst/>
                          <a:latin typeface="Montserrat Medium"/>
                        </a:rPr>
                        <a:t>(гр. 8-15)</a:t>
                      </a:r>
                      <a:endParaRPr lang="ru-RU" sz="1900" b="0"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extLst>
                  <a:ext uri="{0D108BD9-81ED-4DB2-BD59-A6C34878D82A}">
                    <a16:rowId xmlns:a16="http://schemas.microsoft.com/office/drawing/2014/main" val="10000"/>
                  </a:ext>
                </a:extLst>
              </a:tr>
              <a:tr h="436785">
                <a:tc gridSpan="5">
                  <a:txBody>
                    <a:bodyPr/>
                    <a:lstStyle/>
                    <a:p>
                      <a:pPr algn="ctr" fontAlgn="b"/>
                      <a:r>
                        <a:rPr lang="ru-RU" sz="1900" u="none" strike="noStrike">
                          <a:effectLst/>
                          <a:latin typeface="Montserrat Medium"/>
                        </a:rPr>
                        <a:t>Актив (начало года)</a:t>
                      </a:r>
                      <a:endParaRPr lang="ru-RU" sz="1900" b="0" i="0" u="none" strike="noStrike">
                        <a:solidFill>
                          <a:srgbClr val="000000"/>
                        </a:solidFill>
                        <a:effectLst/>
                        <a:latin typeface="Montserrat Medium"/>
                      </a:endParaRPr>
                    </a:p>
                  </a:txBody>
                  <a:tcPr marL="3443" marR="3443" marT="3443" marB="0" anchor="b">
                    <a:solidFill>
                      <a:schemeClr val="accent6">
                        <a:lumMod val="20000"/>
                        <a:lumOff val="8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436785">
                <a:tc>
                  <a:txBody>
                    <a:bodyPr/>
                    <a:lstStyle/>
                    <a:p>
                      <a:pPr algn="ctr" fontAlgn="b"/>
                      <a:r>
                        <a:rPr lang="ru-RU" sz="1900" u="none" strike="noStrike" dirty="0">
                          <a:effectLst/>
                          <a:latin typeface="Montserrat Medium"/>
                        </a:rPr>
                        <a:t>20500</a:t>
                      </a:r>
                      <a:endParaRPr lang="ru-RU" sz="1900" b="0" i="0" u="none" strike="noStrike" dirty="0">
                        <a:solidFill>
                          <a:srgbClr val="000000"/>
                        </a:solidFill>
                        <a:effectLst/>
                        <a:latin typeface="Montserrat Medium"/>
                      </a:endParaRPr>
                    </a:p>
                  </a:txBody>
                  <a:tcPr marL="3443" marR="3443" marT="3443" marB="0" anchor="b">
                    <a:solidFill>
                      <a:schemeClr val="accent6">
                        <a:lumMod val="20000"/>
                        <a:lumOff val="80000"/>
                      </a:schemeClr>
                    </a:solidFill>
                  </a:tcPr>
                </a:tc>
                <a:tc>
                  <a:txBody>
                    <a:bodyPr/>
                    <a:lstStyle/>
                    <a:p>
                      <a:pPr algn="ctr" fontAlgn="ctr"/>
                      <a:r>
                        <a:rPr lang="ru-RU" sz="1900" u="none" strike="noStrike" dirty="0">
                          <a:solidFill>
                            <a:srgbClr val="FF0000"/>
                          </a:solidFill>
                          <a:effectLst/>
                          <a:latin typeface="Montserrat Medium"/>
                        </a:rPr>
                        <a:t>-10</a:t>
                      </a:r>
                      <a:endParaRPr lang="ru-RU" sz="1900" b="0" i="0" u="none" strike="noStrike" dirty="0">
                        <a:solidFill>
                          <a:srgbClr val="FF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b="1" u="none" strike="noStrike" dirty="0">
                          <a:effectLst/>
                          <a:latin typeface="Montserrat Medium"/>
                        </a:rPr>
                        <a:t>100</a:t>
                      </a:r>
                      <a:endParaRPr lang="ru-RU" sz="1900" b="1"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b="1" u="none" strike="noStrike" dirty="0">
                          <a:solidFill>
                            <a:srgbClr val="7030A0"/>
                          </a:solidFill>
                          <a:effectLst/>
                          <a:latin typeface="Montserrat Medium"/>
                        </a:rPr>
                        <a:t>90</a:t>
                      </a:r>
                      <a:endParaRPr lang="ru-RU" sz="1900" b="1" i="0" u="none" strike="noStrike" dirty="0">
                        <a:solidFill>
                          <a:srgbClr val="7030A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u="none" strike="noStrike" dirty="0">
                          <a:effectLst/>
                          <a:latin typeface="Montserrat Medium"/>
                        </a:rPr>
                        <a:t> </a:t>
                      </a:r>
                      <a:endParaRPr lang="ru-RU" sz="1900" b="0"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extLst>
                  <a:ext uri="{0D108BD9-81ED-4DB2-BD59-A6C34878D82A}">
                    <a16:rowId xmlns:a16="http://schemas.microsoft.com/office/drawing/2014/main" val="10002"/>
                  </a:ext>
                </a:extLst>
              </a:tr>
              <a:tr h="436785">
                <a:tc gridSpan="5">
                  <a:txBody>
                    <a:bodyPr/>
                    <a:lstStyle/>
                    <a:p>
                      <a:pPr algn="ctr" fontAlgn="b"/>
                      <a:r>
                        <a:rPr lang="ru-RU" sz="1900" u="none" strike="noStrike">
                          <a:effectLst/>
                          <a:latin typeface="Montserrat Medium"/>
                        </a:rPr>
                        <a:t>Пассив (начало года)</a:t>
                      </a:r>
                      <a:endParaRPr lang="ru-RU" sz="1900" b="0" i="0" u="none" strike="noStrike">
                        <a:solidFill>
                          <a:srgbClr val="000000"/>
                        </a:solidFill>
                        <a:effectLst/>
                        <a:latin typeface="Montserrat Medium"/>
                      </a:endParaRPr>
                    </a:p>
                  </a:txBody>
                  <a:tcPr marL="3443" marR="3443" marT="3443" marB="0" anchor="b">
                    <a:solidFill>
                      <a:schemeClr val="accent6">
                        <a:lumMod val="20000"/>
                        <a:lumOff val="8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436785">
                <a:tc>
                  <a:txBody>
                    <a:bodyPr/>
                    <a:lstStyle/>
                    <a:p>
                      <a:pPr algn="ctr" fontAlgn="b"/>
                      <a:r>
                        <a:rPr lang="ru-RU" sz="1900" u="none" strike="noStrike" dirty="0">
                          <a:effectLst/>
                          <a:latin typeface="Montserrat Medium"/>
                        </a:rPr>
                        <a:t>30300</a:t>
                      </a:r>
                      <a:endParaRPr lang="ru-RU" sz="1900" b="0" i="0" u="none" strike="noStrike" dirty="0">
                        <a:solidFill>
                          <a:srgbClr val="000000"/>
                        </a:solidFill>
                        <a:effectLst/>
                        <a:latin typeface="Montserrat Medium"/>
                      </a:endParaRPr>
                    </a:p>
                  </a:txBody>
                  <a:tcPr marL="3443" marR="3443" marT="3443" marB="0" anchor="b">
                    <a:solidFill>
                      <a:schemeClr val="accent6">
                        <a:lumMod val="20000"/>
                        <a:lumOff val="80000"/>
                      </a:schemeClr>
                    </a:solidFill>
                  </a:tcPr>
                </a:tc>
                <a:tc>
                  <a:txBody>
                    <a:bodyPr/>
                    <a:lstStyle/>
                    <a:p>
                      <a:pPr algn="ctr" fontAlgn="ctr"/>
                      <a:r>
                        <a:rPr lang="ru-RU" sz="1900" u="none" strike="noStrike" dirty="0">
                          <a:solidFill>
                            <a:srgbClr val="FF0000"/>
                          </a:solidFill>
                          <a:effectLst/>
                          <a:latin typeface="Montserrat Medium"/>
                        </a:rPr>
                        <a:t>-10</a:t>
                      </a:r>
                      <a:endParaRPr lang="ru-RU" sz="1900" b="0" i="0" u="none" strike="noStrike" dirty="0">
                        <a:solidFill>
                          <a:srgbClr val="FF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b="1" u="none" strike="noStrike" dirty="0">
                          <a:effectLst/>
                          <a:latin typeface="Montserrat Medium"/>
                        </a:rPr>
                        <a:t>100</a:t>
                      </a:r>
                      <a:endParaRPr lang="ru-RU" sz="1900" b="1" i="0" u="none" strike="noStrike" dirty="0">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u="none" strike="noStrike">
                          <a:effectLst/>
                          <a:latin typeface="Montserrat Medium"/>
                        </a:rPr>
                        <a:t> </a:t>
                      </a:r>
                      <a:endParaRPr lang="ru-RU" sz="1900" b="0" i="0" u="none" strike="noStrike">
                        <a:solidFill>
                          <a:srgbClr val="000000"/>
                        </a:solidFill>
                        <a:effectLst/>
                        <a:latin typeface="Montserrat Medium"/>
                      </a:endParaRPr>
                    </a:p>
                  </a:txBody>
                  <a:tcPr marL="3443" marR="3443" marT="3443" marB="0" anchor="ctr">
                    <a:solidFill>
                      <a:schemeClr val="accent6">
                        <a:lumMod val="20000"/>
                        <a:lumOff val="80000"/>
                      </a:schemeClr>
                    </a:solidFill>
                  </a:tcPr>
                </a:tc>
                <a:tc>
                  <a:txBody>
                    <a:bodyPr/>
                    <a:lstStyle/>
                    <a:p>
                      <a:pPr algn="ctr" fontAlgn="ctr"/>
                      <a:r>
                        <a:rPr lang="ru-RU" sz="1900" b="1" u="none" strike="noStrike" dirty="0">
                          <a:solidFill>
                            <a:srgbClr val="7030A0"/>
                          </a:solidFill>
                          <a:effectLst/>
                          <a:latin typeface="Montserrat Medium"/>
                        </a:rPr>
                        <a:t>90</a:t>
                      </a:r>
                      <a:endParaRPr lang="ru-RU" sz="1900" b="1" i="0" u="none" strike="noStrike" dirty="0">
                        <a:solidFill>
                          <a:srgbClr val="7030A0"/>
                        </a:solidFill>
                        <a:effectLst/>
                        <a:latin typeface="Montserrat Medium"/>
                      </a:endParaRPr>
                    </a:p>
                  </a:txBody>
                  <a:tcPr marL="3443" marR="3443" marT="3443" marB="0" anchor="ctr">
                    <a:solidFill>
                      <a:schemeClr val="accent6">
                        <a:lumMod val="20000"/>
                        <a:lumOff val="80000"/>
                      </a:schemeClr>
                    </a:solidFill>
                  </a:tcPr>
                </a:tc>
                <a:extLst>
                  <a:ext uri="{0D108BD9-81ED-4DB2-BD59-A6C34878D82A}">
                    <a16:rowId xmlns:a16="http://schemas.microsoft.com/office/drawing/2014/main" val="10004"/>
                  </a:ext>
                </a:extLst>
              </a:tr>
            </a:tbl>
          </a:graphicData>
        </a:graphic>
      </p:graphicFrame>
      <p:sp>
        <p:nvSpPr>
          <p:cNvPr id="9" name="Скругленный прямоугольник 8"/>
          <p:cNvSpPr/>
          <p:nvPr/>
        </p:nvSpPr>
        <p:spPr>
          <a:xfrm>
            <a:off x="9753600" y="1092200"/>
            <a:ext cx="2305051" cy="711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133" dirty="0">
                <a:latin typeface="Montserrat Medium"/>
              </a:rPr>
              <a:t>+ ф. 0503173 </a:t>
            </a:r>
            <a:br>
              <a:rPr lang="ru-RU" sz="2133" dirty="0">
                <a:latin typeface="Montserrat Medium"/>
              </a:rPr>
            </a:br>
            <a:r>
              <a:rPr lang="ru-RU" sz="2133" dirty="0">
                <a:solidFill>
                  <a:srgbClr val="0070C0"/>
                </a:solidFill>
                <a:latin typeface="Montserrat Medium"/>
              </a:rPr>
              <a:t>за 2025 год</a:t>
            </a:r>
          </a:p>
        </p:txBody>
      </p:sp>
      <p:sp>
        <p:nvSpPr>
          <p:cNvPr id="10" name="Стрелка вниз 9"/>
          <p:cNvSpPr/>
          <p:nvPr/>
        </p:nvSpPr>
        <p:spPr>
          <a:xfrm>
            <a:off x="9956800" y="1905000"/>
            <a:ext cx="508000" cy="71120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2400"/>
          </a:p>
        </p:txBody>
      </p:sp>
      <p:sp>
        <p:nvSpPr>
          <p:cNvPr id="11" name="Стрелка вниз 10"/>
          <p:cNvSpPr/>
          <p:nvPr/>
        </p:nvSpPr>
        <p:spPr>
          <a:xfrm>
            <a:off x="11176000" y="1905000"/>
            <a:ext cx="508000" cy="71120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2400"/>
          </a:p>
        </p:txBody>
      </p:sp>
      <p:sp>
        <p:nvSpPr>
          <p:cNvPr id="12" name="Скругленный прямоугольник 11"/>
          <p:cNvSpPr/>
          <p:nvPr/>
        </p:nvSpPr>
        <p:spPr>
          <a:xfrm>
            <a:off x="7440767" y="1092200"/>
            <a:ext cx="2133600" cy="711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2133" dirty="0">
                <a:latin typeface="Montserrat Medium"/>
              </a:rPr>
              <a:t>ф. 0503125 </a:t>
            </a:r>
            <a:br>
              <a:rPr lang="ru-RU" sz="2133" dirty="0">
                <a:latin typeface="Montserrat Medium"/>
              </a:rPr>
            </a:br>
            <a:r>
              <a:rPr lang="ru-RU" sz="2133" dirty="0">
                <a:solidFill>
                  <a:srgbClr val="FF0000"/>
                </a:solidFill>
                <a:latin typeface="Montserrat Medium"/>
              </a:rPr>
              <a:t>за 2024 год</a:t>
            </a:r>
          </a:p>
        </p:txBody>
      </p:sp>
      <p:sp>
        <p:nvSpPr>
          <p:cNvPr id="13" name="Стрелка вниз 12"/>
          <p:cNvSpPr/>
          <p:nvPr/>
        </p:nvSpPr>
        <p:spPr>
          <a:xfrm>
            <a:off x="8497735" y="1932039"/>
            <a:ext cx="508000" cy="71120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sz="2400"/>
          </a:p>
        </p:txBody>
      </p:sp>
      <p:sp>
        <p:nvSpPr>
          <p:cNvPr id="17" name="Скругленный прямоугольник 16"/>
          <p:cNvSpPr/>
          <p:nvPr/>
        </p:nvSpPr>
        <p:spPr>
          <a:xfrm>
            <a:off x="3657600" y="1092200"/>
            <a:ext cx="2235200" cy="711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133" dirty="0">
                <a:latin typeface="Montserrat Medium"/>
              </a:rPr>
              <a:t>ф. 0503120 </a:t>
            </a:r>
            <a:br>
              <a:rPr lang="ru-RU" sz="2133" dirty="0">
                <a:latin typeface="Montserrat Medium"/>
              </a:rPr>
            </a:br>
            <a:r>
              <a:rPr lang="ru-RU" sz="2133" dirty="0">
                <a:solidFill>
                  <a:srgbClr val="0070C0"/>
                </a:solidFill>
                <a:latin typeface="Montserrat Medium"/>
              </a:rPr>
              <a:t>за 2025 год</a:t>
            </a:r>
          </a:p>
        </p:txBody>
      </p:sp>
      <p:sp>
        <p:nvSpPr>
          <p:cNvPr id="18" name="Скругленный прямоугольник 17"/>
          <p:cNvSpPr/>
          <p:nvPr/>
        </p:nvSpPr>
        <p:spPr>
          <a:xfrm>
            <a:off x="1434384" y="1092200"/>
            <a:ext cx="2133600" cy="711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2133" dirty="0">
                <a:latin typeface="Montserrat Medium"/>
              </a:rPr>
              <a:t>ф. 0503125 </a:t>
            </a:r>
            <a:br>
              <a:rPr lang="ru-RU" sz="2133" dirty="0">
                <a:latin typeface="Montserrat Medium"/>
              </a:rPr>
            </a:br>
            <a:r>
              <a:rPr lang="ru-RU" sz="2133" dirty="0">
                <a:solidFill>
                  <a:srgbClr val="FF0000"/>
                </a:solidFill>
                <a:latin typeface="Montserrat Medium"/>
              </a:rPr>
              <a:t>за 2024 год</a:t>
            </a:r>
          </a:p>
        </p:txBody>
      </p:sp>
      <p:sp>
        <p:nvSpPr>
          <p:cNvPr id="19" name="Стрелка вниз 18"/>
          <p:cNvSpPr/>
          <p:nvPr/>
        </p:nvSpPr>
        <p:spPr>
          <a:xfrm>
            <a:off x="2471687" y="1932039"/>
            <a:ext cx="508000" cy="71120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2400"/>
          </a:p>
        </p:txBody>
      </p:sp>
      <p:sp>
        <p:nvSpPr>
          <p:cNvPr id="20" name="Стрелка вниз 19"/>
          <p:cNvSpPr/>
          <p:nvPr/>
        </p:nvSpPr>
        <p:spPr>
          <a:xfrm>
            <a:off x="3930752" y="1929580"/>
            <a:ext cx="508000" cy="71120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2400"/>
          </a:p>
        </p:txBody>
      </p:sp>
      <p:sp>
        <p:nvSpPr>
          <p:cNvPr id="21" name="Стрелка вниз 20"/>
          <p:cNvSpPr/>
          <p:nvPr/>
        </p:nvSpPr>
        <p:spPr>
          <a:xfrm>
            <a:off x="5124859" y="1929580"/>
            <a:ext cx="508000" cy="71120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2400"/>
          </a:p>
        </p:txBody>
      </p:sp>
      <p:sp>
        <p:nvSpPr>
          <p:cNvPr id="22" name="Левая круглая скобка 21"/>
          <p:cNvSpPr/>
          <p:nvPr/>
        </p:nvSpPr>
        <p:spPr>
          <a:xfrm rot="16200000">
            <a:off x="5698869" y="2320670"/>
            <a:ext cx="203200" cy="6077461"/>
          </a:xfrm>
          <a:prstGeom prst="lef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2400"/>
          </a:p>
        </p:txBody>
      </p:sp>
      <p:sp>
        <p:nvSpPr>
          <p:cNvPr id="23" name="TextBox 22"/>
          <p:cNvSpPr txBox="1"/>
          <p:nvPr/>
        </p:nvSpPr>
        <p:spPr>
          <a:xfrm>
            <a:off x="2445468" y="5581651"/>
            <a:ext cx="7097865" cy="502766"/>
          </a:xfrm>
          <a:prstGeom prst="rect">
            <a:avLst/>
          </a:prstGeom>
          <a:noFill/>
        </p:spPr>
        <p:txBody>
          <a:bodyPr wrap="square" rtlCol="0">
            <a:spAutoFit/>
          </a:bodyPr>
          <a:lstStyle/>
          <a:p>
            <a:r>
              <a:rPr lang="ru-RU" sz="2667" dirty="0">
                <a:solidFill>
                  <a:srgbClr val="C00000"/>
                </a:solidFill>
                <a:latin typeface="Montserrat Medium" panose="020B0604020202020204"/>
              </a:rPr>
              <a:t>Показатели консолидации не изменились</a:t>
            </a:r>
          </a:p>
        </p:txBody>
      </p:sp>
      <p:sp>
        <p:nvSpPr>
          <p:cNvPr id="24" name="TextBox 23"/>
          <p:cNvSpPr txBox="1"/>
          <p:nvPr/>
        </p:nvSpPr>
        <p:spPr>
          <a:xfrm>
            <a:off x="542925" y="6209785"/>
            <a:ext cx="10363200" cy="369332"/>
          </a:xfrm>
          <a:prstGeom prst="rect">
            <a:avLst/>
          </a:prstGeom>
          <a:noFill/>
        </p:spPr>
        <p:txBody>
          <a:bodyPr wrap="square" rtlCol="0">
            <a:spAutoFit/>
          </a:bodyPr>
          <a:lstStyle/>
          <a:p>
            <a:r>
              <a:rPr lang="ru-RU" dirty="0">
                <a:solidFill>
                  <a:srgbClr val="002060"/>
                </a:solidFill>
              </a:rPr>
              <a:t>Для Сведений по дебиторской и кредиторской задолженности (ф. 0503369) аналогичная проблематика</a:t>
            </a:r>
          </a:p>
        </p:txBody>
      </p:sp>
    </p:spTree>
    <p:extLst>
      <p:ext uri="{BB962C8B-B14F-4D97-AF65-F5344CB8AC3E}">
        <p14:creationId xmlns:p14="http://schemas.microsoft.com/office/powerpoint/2010/main" val="3254493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41"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048948" name="Номер слайда 5"/>
          <p:cNvSpPr>
            <a:spLocks noGrp="1"/>
          </p:cNvSpPr>
          <p:nvPr>
            <p:ph type="sldNum" sz="quarter" idx="12"/>
          </p:nvPr>
        </p:nvSpPr>
        <p:spPr/>
        <p:txBody>
          <a:bodyPr/>
          <a:lstStyle/>
          <a:p>
            <a:fld id="{936AE873-A8FB-A345-AD0F-5EB4C9EA72F5}" type="slidenum">
              <a:rPr lang="ru-RU" smtClean="0"/>
              <a:t>25</a:t>
            </a:fld>
            <a:endParaRPr lang="ru-RU" dirty="0"/>
          </a:p>
        </p:txBody>
      </p:sp>
      <p:sp>
        <p:nvSpPr>
          <p:cNvPr id="10" name="Заголовок 1"/>
          <p:cNvSpPr txBox="1">
            <a:spLocks/>
          </p:cNvSpPr>
          <p:nvPr/>
        </p:nvSpPr>
        <p:spPr>
          <a:xfrm>
            <a:off x="138224" y="1370737"/>
            <a:ext cx="7968564" cy="5164278"/>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marL="285750" indent="-285750" algn="l">
              <a:lnSpc>
                <a:spcPct val="114000"/>
              </a:lnSpc>
              <a:spcAft>
                <a:spcPts val="600"/>
              </a:spcAft>
              <a:buFontTx/>
              <a:buChar char="-"/>
            </a:pPr>
            <a:r>
              <a:rPr lang="ru-RU" sz="1600" b="0" dirty="0">
                <a:solidFill>
                  <a:srgbClr val="002060"/>
                </a:solidFill>
                <a:latin typeface="+mn-lt"/>
              </a:rPr>
              <a:t>от 30.08.2024 № 121н СГС «Единый план счетов»;</a:t>
            </a:r>
          </a:p>
          <a:p>
            <a:pPr marL="285750" indent="-285750" algn="l">
              <a:lnSpc>
                <a:spcPct val="114000"/>
              </a:lnSpc>
              <a:spcAft>
                <a:spcPts val="600"/>
              </a:spcAft>
              <a:buFontTx/>
              <a:buChar char="-"/>
            </a:pPr>
            <a:r>
              <a:rPr lang="ru-RU" sz="1600" b="0" dirty="0">
                <a:solidFill>
                  <a:srgbClr val="002060"/>
                </a:solidFill>
                <a:latin typeface="+mn-lt"/>
              </a:rPr>
              <a:t>Письмо Минфина России от 30.06.2025 № 02-07-08/63940 «Методические рекомендации по применению СГС «Единый план счетов бухгалтерского учета государственных финансов»;</a:t>
            </a:r>
          </a:p>
          <a:p>
            <a:pPr marL="285750" indent="-285750" algn="l">
              <a:lnSpc>
                <a:spcPct val="114000"/>
              </a:lnSpc>
              <a:spcAft>
                <a:spcPts val="600"/>
              </a:spcAft>
              <a:buFontTx/>
              <a:buChar char="-"/>
            </a:pPr>
            <a:r>
              <a:rPr lang="ru-RU" sz="1600" b="0" dirty="0">
                <a:solidFill>
                  <a:srgbClr val="002060"/>
                </a:solidFill>
                <a:latin typeface="+mn-lt"/>
              </a:rPr>
              <a:t>от 20.09.2024 № 132н СГС «План счетов бюджетного учета»;</a:t>
            </a:r>
          </a:p>
          <a:p>
            <a:pPr marL="285750" indent="-285750" algn="l">
              <a:lnSpc>
                <a:spcPct val="114000"/>
              </a:lnSpc>
              <a:spcAft>
                <a:spcPts val="600"/>
              </a:spcAft>
              <a:buFontTx/>
              <a:buChar char="-"/>
            </a:pPr>
            <a:r>
              <a:rPr lang="ru-RU" sz="1600" b="0" strike="sngStrike" dirty="0">
                <a:solidFill>
                  <a:srgbClr val="C00000"/>
                </a:solidFill>
                <a:latin typeface="+mn-lt"/>
              </a:rPr>
              <a:t>от 29.08.2025 № 118н «Об утверждении Инструкции по применению Плана счетов бюджетного учета»;</a:t>
            </a:r>
          </a:p>
          <a:p>
            <a:pPr marL="285750" indent="-285750" algn="l">
              <a:lnSpc>
                <a:spcPct val="114000"/>
              </a:lnSpc>
              <a:spcAft>
                <a:spcPts val="600"/>
              </a:spcAft>
              <a:buFontTx/>
              <a:buChar char="-"/>
            </a:pPr>
            <a:r>
              <a:rPr lang="ru-RU" sz="1600" b="0" dirty="0">
                <a:solidFill>
                  <a:srgbClr val="002060"/>
                </a:solidFill>
                <a:latin typeface="+mn-lt"/>
              </a:rPr>
              <a:t>Письмо Минфина России от 22.12.2025 № 02-07-09/124784 «О методических рекомендациях по применению СГС «План счетов бюджетного учета»</a:t>
            </a:r>
          </a:p>
          <a:p>
            <a:pPr marL="285750" indent="-285750" algn="l">
              <a:lnSpc>
                <a:spcPct val="114000"/>
              </a:lnSpc>
              <a:spcAft>
                <a:spcPts val="600"/>
              </a:spcAft>
              <a:buFontTx/>
              <a:buChar char="-"/>
            </a:pPr>
            <a:r>
              <a:rPr lang="ru-RU" sz="1600" b="0" dirty="0">
                <a:solidFill>
                  <a:srgbClr val="002060"/>
                </a:solidFill>
                <a:latin typeface="+mn-lt"/>
              </a:rPr>
              <a:t>от 20.09.2024 № 133н «Об утверждении федерального стандарта бухгалтерского учета государственных финансов «План счетов бухгалтерского учета бюджетных и автономных учреждений»;</a:t>
            </a:r>
          </a:p>
          <a:p>
            <a:pPr marL="285750" indent="-285750" algn="l">
              <a:lnSpc>
                <a:spcPct val="114000"/>
              </a:lnSpc>
              <a:spcAft>
                <a:spcPts val="600"/>
              </a:spcAft>
              <a:buFontTx/>
              <a:buChar char="-"/>
            </a:pPr>
            <a:r>
              <a:rPr lang="ru-RU" sz="1600" b="0" strike="sngStrike" dirty="0">
                <a:solidFill>
                  <a:srgbClr val="C00000"/>
                </a:solidFill>
                <a:latin typeface="+mn-lt"/>
              </a:rPr>
              <a:t>от 29.08.2025 N 119н «Об утверждении Правил применения Плана счетов бухгалтерского учета бюджетных и автономных учреждений»</a:t>
            </a:r>
          </a:p>
          <a:p>
            <a:pPr marL="285750" indent="-285750" algn="l">
              <a:lnSpc>
                <a:spcPct val="114000"/>
              </a:lnSpc>
              <a:spcAft>
                <a:spcPts val="600"/>
              </a:spcAft>
              <a:buFontTx/>
              <a:buChar char="-"/>
            </a:pPr>
            <a:r>
              <a:rPr lang="ru-RU" sz="1600" b="0" dirty="0">
                <a:solidFill>
                  <a:srgbClr val="002060"/>
                </a:solidFill>
                <a:latin typeface="+mn-lt"/>
              </a:rPr>
              <a:t>Письмо Минфина России от 22.12.2025 № </a:t>
            </a:r>
            <a:r>
              <a:rPr lang="en-US" sz="1600" b="0" dirty="0">
                <a:solidFill>
                  <a:srgbClr val="002060"/>
                </a:solidFill>
                <a:latin typeface="+mn-lt"/>
              </a:rPr>
              <a:t>22.12.2025 N 02-07-08/124785</a:t>
            </a:r>
            <a:r>
              <a:rPr lang="ru-RU" sz="1600" b="0" dirty="0">
                <a:solidFill>
                  <a:srgbClr val="002060"/>
                </a:solidFill>
                <a:latin typeface="+mn-lt"/>
              </a:rPr>
              <a:t> «О методических рекомендациях по применению СГС «План счетов бухгалтерского учета бюджетных и автономных учреждений»</a:t>
            </a:r>
          </a:p>
        </p:txBody>
      </p:sp>
      <p:sp>
        <p:nvSpPr>
          <p:cNvPr id="2" name="TextBox 1"/>
          <p:cNvSpPr txBox="1"/>
          <p:nvPr/>
        </p:nvSpPr>
        <p:spPr>
          <a:xfrm>
            <a:off x="1094852" y="914875"/>
            <a:ext cx="4019739" cy="400110"/>
          </a:xfrm>
          <a:prstGeom prst="rect">
            <a:avLst/>
          </a:prstGeom>
          <a:noFill/>
        </p:spPr>
        <p:txBody>
          <a:bodyPr wrap="square" rtlCol="0">
            <a:spAutoFit/>
          </a:bodyPr>
          <a:lstStyle/>
          <a:p>
            <a:pPr algn="ctr"/>
            <a:r>
              <a:rPr lang="ru-RU" sz="2000" b="1" dirty="0">
                <a:solidFill>
                  <a:srgbClr val="C00000"/>
                </a:solidFill>
              </a:rPr>
              <a:t>с 2026 года (учет)</a:t>
            </a:r>
          </a:p>
        </p:txBody>
      </p:sp>
      <p:cxnSp>
        <p:nvCxnSpPr>
          <p:cNvPr id="5" name="Прямая соединительная линия 4"/>
          <p:cNvCxnSpPr/>
          <p:nvPr/>
        </p:nvCxnSpPr>
        <p:spPr>
          <a:xfrm>
            <a:off x="279424" y="2582683"/>
            <a:ext cx="56505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279424" y="4183673"/>
            <a:ext cx="5650596"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Скругленный прямоугольник 5"/>
          <p:cNvSpPr/>
          <p:nvPr/>
        </p:nvSpPr>
        <p:spPr>
          <a:xfrm>
            <a:off x="8734399" y="1405798"/>
            <a:ext cx="2680509" cy="1267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от 01.12.2010 №</a:t>
            </a:r>
            <a:r>
              <a:rPr lang="en-US" dirty="0">
                <a:solidFill>
                  <a:srgbClr val="002060"/>
                </a:solidFill>
              </a:rPr>
              <a:t> 157</a:t>
            </a:r>
            <a:r>
              <a:rPr lang="ru-RU" dirty="0">
                <a:solidFill>
                  <a:srgbClr val="002060"/>
                </a:solidFill>
              </a:rPr>
              <a:t>н </a:t>
            </a:r>
          </a:p>
        </p:txBody>
      </p:sp>
      <p:sp>
        <p:nvSpPr>
          <p:cNvPr id="20" name="Скругленный прямоугольник 19"/>
          <p:cNvSpPr/>
          <p:nvPr/>
        </p:nvSpPr>
        <p:spPr>
          <a:xfrm>
            <a:off x="8734399" y="2827285"/>
            <a:ext cx="2680509" cy="1267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от 06.12.2010 № 162н</a:t>
            </a:r>
          </a:p>
        </p:txBody>
      </p:sp>
      <p:sp>
        <p:nvSpPr>
          <p:cNvPr id="21" name="Скругленный прямоугольник 20"/>
          <p:cNvSpPr/>
          <p:nvPr/>
        </p:nvSpPr>
        <p:spPr>
          <a:xfrm>
            <a:off x="8734399" y="4748198"/>
            <a:ext cx="2771133" cy="1267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от 16.12.2010 № 174н</a:t>
            </a:r>
          </a:p>
          <a:p>
            <a:pPr algn="ctr"/>
            <a:endParaRPr lang="ru-RU" dirty="0">
              <a:solidFill>
                <a:srgbClr val="002060"/>
              </a:solidFill>
            </a:endParaRPr>
          </a:p>
          <a:p>
            <a:pPr algn="ctr"/>
            <a:r>
              <a:rPr lang="ru-RU" dirty="0">
                <a:solidFill>
                  <a:srgbClr val="002060"/>
                </a:solidFill>
              </a:rPr>
              <a:t>от 23.12.2010 № 183н</a:t>
            </a:r>
          </a:p>
        </p:txBody>
      </p:sp>
      <p:sp>
        <p:nvSpPr>
          <p:cNvPr id="7" name="Стрелка влево 6"/>
          <p:cNvSpPr/>
          <p:nvPr/>
        </p:nvSpPr>
        <p:spPr>
          <a:xfrm>
            <a:off x="8016164" y="1672453"/>
            <a:ext cx="613945"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Picture 2" descr="23 июня 2012 - Архив изображений - Хостинг картинок и изобра…">
            <a:extLst>
              <a:ext uri="{FF2B5EF4-FFF2-40B4-BE49-F238E27FC236}">
                <a16:creationId xmlns:a16="http://schemas.microsoft.com/office/drawing/2014/main" id="{B0C8E458-416A-D86D-F072-DA63AA887C6D}"/>
              </a:ext>
            </a:extLst>
          </p:cNvPr>
          <p:cNvPicPr>
            <a:picLocks noChangeAspect="1" noChangeArrowheads="1"/>
          </p:cNvPicPr>
          <p:nvPr/>
        </p:nvPicPr>
        <p:blipFill>
          <a:blip r:embed="rId3" cstate="print">
            <a:clrChange>
              <a:clrFrom>
                <a:srgbClr val="F78D7C"/>
              </a:clrFrom>
              <a:clrTo>
                <a:srgbClr val="F78D7C">
                  <a:alpha val="0"/>
                </a:srgbClr>
              </a:clrTo>
            </a:clrChange>
            <a:duotone>
              <a:prstClr val="black"/>
              <a:srgbClr val="FF6600">
                <a:tint val="45000"/>
                <a:satMod val="400000"/>
              </a:srgbClr>
            </a:duotone>
            <a:extLst>
              <a:ext uri="{BEBA8EAE-BF5A-486C-A8C5-ECC9F3942E4B}">
                <a14:imgProps xmlns:a14="http://schemas.microsoft.com/office/drawing/2010/main">
                  <a14:imgLayer r:embed="rId4">
                    <a14:imgEffect>
                      <a14:artisticPhotocopy/>
                    </a14:imgEffect>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1001789" y="1405798"/>
            <a:ext cx="1188729" cy="1188733"/>
          </a:xfrm>
          <a:prstGeom prst="rect">
            <a:avLst/>
          </a:prstGeom>
          <a:noFill/>
          <a:ln>
            <a:noFill/>
          </a:ln>
        </p:spPr>
      </p:pic>
      <p:pic>
        <p:nvPicPr>
          <p:cNvPr id="26" name="Picture 2" descr="23 июня 2012 - Архив изображений - Хостинг картинок и изобра…">
            <a:extLst>
              <a:ext uri="{FF2B5EF4-FFF2-40B4-BE49-F238E27FC236}">
                <a16:creationId xmlns:a16="http://schemas.microsoft.com/office/drawing/2014/main" id="{B0C8E458-416A-D86D-F072-DA63AA887C6D}"/>
              </a:ext>
            </a:extLst>
          </p:cNvPr>
          <p:cNvPicPr>
            <a:picLocks noChangeAspect="1" noChangeArrowheads="1"/>
          </p:cNvPicPr>
          <p:nvPr/>
        </p:nvPicPr>
        <p:blipFill>
          <a:blip r:embed="rId3" cstate="print">
            <a:clrChange>
              <a:clrFrom>
                <a:srgbClr val="F78D7C"/>
              </a:clrFrom>
              <a:clrTo>
                <a:srgbClr val="F78D7C">
                  <a:alpha val="0"/>
                </a:srgbClr>
              </a:clrTo>
            </a:clrChange>
            <a:duotone>
              <a:prstClr val="black"/>
              <a:srgbClr val="FF6600">
                <a:tint val="45000"/>
                <a:satMod val="400000"/>
              </a:srgbClr>
            </a:duotone>
            <a:extLst>
              <a:ext uri="{BEBA8EAE-BF5A-486C-A8C5-ECC9F3942E4B}">
                <a14:imgProps xmlns:a14="http://schemas.microsoft.com/office/drawing/2010/main">
                  <a14:imgLayer r:embed="rId4">
                    <a14:imgEffect>
                      <a14:artisticPhotocopy/>
                    </a14:imgEffect>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1003271" y="2792790"/>
            <a:ext cx="1188729" cy="1188733"/>
          </a:xfrm>
          <a:prstGeom prst="rect">
            <a:avLst/>
          </a:prstGeom>
          <a:noFill/>
          <a:ln>
            <a:noFill/>
          </a:ln>
        </p:spPr>
      </p:pic>
      <p:pic>
        <p:nvPicPr>
          <p:cNvPr id="27" name="Picture 2" descr="23 июня 2012 - Архив изображений - Хостинг картинок и изобра…">
            <a:extLst>
              <a:ext uri="{FF2B5EF4-FFF2-40B4-BE49-F238E27FC236}">
                <a16:creationId xmlns:a16="http://schemas.microsoft.com/office/drawing/2014/main" id="{B0C8E458-416A-D86D-F072-DA63AA887C6D}"/>
              </a:ext>
            </a:extLst>
          </p:cNvPr>
          <p:cNvPicPr>
            <a:picLocks noChangeAspect="1" noChangeArrowheads="1"/>
          </p:cNvPicPr>
          <p:nvPr/>
        </p:nvPicPr>
        <p:blipFill>
          <a:blip r:embed="rId3" cstate="print">
            <a:clrChange>
              <a:clrFrom>
                <a:srgbClr val="F78D7C"/>
              </a:clrFrom>
              <a:clrTo>
                <a:srgbClr val="F78D7C">
                  <a:alpha val="0"/>
                </a:srgbClr>
              </a:clrTo>
            </a:clrChange>
            <a:duotone>
              <a:prstClr val="black"/>
              <a:srgbClr val="FF6600">
                <a:tint val="45000"/>
                <a:satMod val="400000"/>
              </a:srgbClr>
            </a:duotone>
            <a:extLst>
              <a:ext uri="{BEBA8EAE-BF5A-486C-A8C5-ECC9F3942E4B}">
                <a14:imgProps xmlns:a14="http://schemas.microsoft.com/office/drawing/2010/main">
                  <a14:imgLayer r:embed="rId4">
                    <a14:imgEffect>
                      <a14:artisticPhotocopy/>
                    </a14:imgEffect>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1001790" y="4473568"/>
            <a:ext cx="1188729" cy="1188733"/>
          </a:xfrm>
          <a:prstGeom prst="rect">
            <a:avLst/>
          </a:prstGeom>
          <a:noFill/>
          <a:ln>
            <a:noFill/>
          </a:ln>
        </p:spPr>
      </p:pic>
      <p:sp>
        <p:nvSpPr>
          <p:cNvPr id="17" name="Стрелка влево 16"/>
          <p:cNvSpPr/>
          <p:nvPr/>
        </p:nvSpPr>
        <p:spPr>
          <a:xfrm>
            <a:off x="8016163" y="3077569"/>
            <a:ext cx="613945"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лево 18"/>
          <p:cNvSpPr/>
          <p:nvPr/>
        </p:nvSpPr>
        <p:spPr>
          <a:xfrm>
            <a:off x="8016162" y="4998483"/>
            <a:ext cx="613945"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102082432"/>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941"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048948" name="Номер слайда 5"/>
          <p:cNvSpPr>
            <a:spLocks noGrp="1"/>
          </p:cNvSpPr>
          <p:nvPr>
            <p:ph type="sldNum" sz="quarter" idx="12"/>
          </p:nvPr>
        </p:nvSpPr>
        <p:spPr/>
        <p:txBody>
          <a:bodyPr/>
          <a:lstStyle/>
          <a:p>
            <a:fld id="{936AE873-A8FB-A345-AD0F-5EB4C9EA72F5}" type="slidenum">
              <a:rPr lang="ru-RU" smtClean="0"/>
              <a:t>26</a:t>
            </a:fld>
            <a:endParaRPr lang="ru-RU" dirty="0"/>
          </a:p>
        </p:txBody>
      </p:sp>
      <p:sp>
        <p:nvSpPr>
          <p:cNvPr id="12" name="TextBox 11"/>
          <p:cNvSpPr txBox="1"/>
          <p:nvPr/>
        </p:nvSpPr>
        <p:spPr>
          <a:xfrm>
            <a:off x="618024" y="1094672"/>
            <a:ext cx="4808121" cy="707886"/>
          </a:xfrm>
          <a:prstGeom prst="rect">
            <a:avLst/>
          </a:prstGeom>
          <a:noFill/>
        </p:spPr>
        <p:txBody>
          <a:bodyPr wrap="square" rtlCol="0">
            <a:spAutoFit/>
          </a:bodyPr>
          <a:lstStyle/>
          <a:p>
            <a:pPr algn="ctr"/>
            <a:r>
              <a:rPr lang="ru-RU" sz="2000" dirty="0">
                <a:solidFill>
                  <a:srgbClr val="C00000"/>
                </a:solidFill>
              </a:rPr>
              <a:t>с отчетности за 2026 год </a:t>
            </a:r>
            <a:br>
              <a:rPr lang="ru-RU" sz="2000" dirty="0">
                <a:solidFill>
                  <a:srgbClr val="C00000"/>
                </a:solidFill>
              </a:rPr>
            </a:br>
            <a:r>
              <a:rPr lang="ru-RU" sz="2000" dirty="0">
                <a:solidFill>
                  <a:srgbClr val="C00000"/>
                </a:solidFill>
              </a:rPr>
              <a:t>(на 01.01.2027)</a:t>
            </a:r>
          </a:p>
        </p:txBody>
      </p:sp>
      <p:sp>
        <p:nvSpPr>
          <p:cNvPr id="14" name="Заголовок 1"/>
          <p:cNvSpPr txBox="1">
            <a:spLocks/>
          </p:cNvSpPr>
          <p:nvPr/>
        </p:nvSpPr>
        <p:spPr>
          <a:xfrm>
            <a:off x="351295" y="1976283"/>
            <a:ext cx="5341581" cy="1288026"/>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marL="285750" indent="-285750" algn="l">
              <a:lnSpc>
                <a:spcPct val="114000"/>
              </a:lnSpc>
              <a:spcAft>
                <a:spcPts val="1200"/>
              </a:spcAft>
              <a:buFontTx/>
              <a:buChar char="-"/>
            </a:pPr>
            <a:r>
              <a:rPr lang="ru-RU" sz="1600" b="0" dirty="0">
                <a:solidFill>
                  <a:srgbClr val="002060"/>
                </a:solidFill>
                <a:latin typeface="+mn-lt"/>
              </a:rPr>
              <a:t>от 29.11.2024 №</a:t>
            </a:r>
            <a:r>
              <a:rPr lang="en-US" sz="1600" b="0" dirty="0">
                <a:solidFill>
                  <a:srgbClr val="002060"/>
                </a:solidFill>
                <a:latin typeface="+mn-lt"/>
              </a:rPr>
              <a:t> 179</a:t>
            </a:r>
            <a:r>
              <a:rPr lang="ru-RU" sz="1600" b="0" dirty="0">
                <a:solidFill>
                  <a:srgbClr val="002060"/>
                </a:solidFill>
                <a:latin typeface="+mn-lt"/>
              </a:rPr>
              <a:t>н СГС «Бюджетная отчетность»</a:t>
            </a:r>
          </a:p>
          <a:p>
            <a:pPr marL="285750" indent="-285750" algn="l">
              <a:lnSpc>
                <a:spcPct val="114000"/>
              </a:lnSpc>
              <a:spcAft>
                <a:spcPts val="1200"/>
              </a:spcAft>
              <a:buFontTx/>
              <a:buChar char="-"/>
            </a:pPr>
            <a:r>
              <a:rPr lang="ru-RU" sz="1600" b="0" dirty="0">
                <a:solidFill>
                  <a:srgbClr val="C00000"/>
                </a:solidFill>
                <a:latin typeface="+mn-lt"/>
              </a:rPr>
              <a:t>Шаблоны форм отчетности и порядок заполнения – 2026 год</a:t>
            </a:r>
          </a:p>
        </p:txBody>
      </p:sp>
      <p:sp>
        <p:nvSpPr>
          <p:cNvPr id="8" name="Заголовок 1"/>
          <p:cNvSpPr txBox="1">
            <a:spLocks/>
          </p:cNvSpPr>
          <p:nvPr/>
        </p:nvSpPr>
        <p:spPr>
          <a:xfrm>
            <a:off x="351296" y="3847448"/>
            <a:ext cx="5341581" cy="1599623"/>
          </a:xfrm>
          <a:prstGeom prst="rect">
            <a:avLst/>
          </a:prstGeom>
        </p:spPr>
        <p:txBody>
          <a:bodyPr vert="horz" lIns="91440" tIns="45720" rIns="91440" bIns="45720" rtlCol="0" anchor="ctr">
            <a:noAutofit/>
          </a:bodyPr>
          <a:lstStyle>
            <a:lvl1pPr marL="0" algn="r" defTabSz="914400" rtl="0" eaLnBrk="1" latinLnBrk="0" hangingPunct="1">
              <a:lnSpc>
                <a:spcPct val="90000"/>
              </a:lnSpc>
              <a:spcBef>
                <a:spcPct val="0"/>
              </a:spcBef>
              <a:buNone/>
              <a:defRPr lang="ru-RU" sz="1800" b="1" i="0" kern="1200" dirty="0">
                <a:solidFill>
                  <a:schemeClr val="accent1">
                    <a:lumMod val="50000"/>
                  </a:schemeClr>
                </a:solidFill>
                <a:latin typeface="TT Norms Bold" panose="02000503030000020003" pitchFamily="2" charset="0"/>
                <a:ea typeface="+mj-ea"/>
                <a:cs typeface="+mj-cs"/>
              </a:defRPr>
            </a:lvl1pPr>
          </a:lstStyle>
          <a:p>
            <a:pPr marL="285750" indent="-285750" algn="l">
              <a:lnSpc>
                <a:spcPct val="114000"/>
              </a:lnSpc>
              <a:spcAft>
                <a:spcPts val="1200"/>
              </a:spcAft>
              <a:buFontTx/>
              <a:buChar char="-"/>
            </a:pPr>
            <a:r>
              <a:rPr lang="ru-RU" sz="1600" b="0" dirty="0">
                <a:solidFill>
                  <a:srgbClr val="002060"/>
                </a:solidFill>
                <a:latin typeface="+mn-lt"/>
              </a:rPr>
              <a:t>от 29.11.2024 №</a:t>
            </a:r>
            <a:r>
              <a:rPr lang="en-US" sz="1600" b="0" dirty="0">
                <a:solidFill>
                  <a:srgbClr val="002060"/>
                </a:solidFill>
                <a:latin typeface="+mn-lt"/>
              </a:rPr>
              <a:t> 180</a:t>
            </a:r>
            <a:r>
              <a:rPr lang="ru-RU" sz="1600" b="0" dirty="0">
                <a:solidFill>
                  <a:srgbClr val="002060"/>
                </a:solidFill>
                <a:latin typeface="+mn-lt"/>
              </a:rPr>
              <a:t>н СГС «Бухгалтерская (финансовая) отчетность государственных (муниципальных) бюджетных и автономных учреждений»;</a:t>
            </a:r>
          </a:p>
          <a:p>
            <a:pPr marL="285750" indent="-285750" algn="l">
              <a:lnSpc>
                <a:spcPct val="114000"/>
              </a:lnSpc>
              <a:spcAft>
                <a:spcPts val="1200"/>
              </a:spcAft>
              <a:buFontTx/>
              <a:buChar char="-"/>
            </a:pPr>
            <a:r>
              <a:rPr lang="ru-RU" sz="1600" b="0" dirty="0">
                <a:solidFill>
                  <a:srgbClr val="C00000"/>
                </a:solidFill>
                <a:latin typeface="+mn-lt"/>
              </a:rPr>
              <a:t>Шаблоны форм отчетности и порядок заполнения – 2026 год</a:t>
            </a:r>
          </a:p>
        </p:txBody>
      </p:sp>
      <p:sp>
        <p:nvSpPr>
          <p:cNvPr id="9" name="Скругленный прямоугольник 8"/>
          <p:cNvSpPr/>
          <p:nvPr/>
        </p:nvSpPr>
        <p:spPr>
          <a:xfrm>
            <a:off x="7908339" y="1896441"/>
            <a:ext cx="2869949" cy="1267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от 28.12.2010 №</a:t>
            </a:r>
            <a:r>
              <a:rPr lang="en-US" dirty="0">
                <a:solidFill>
                  <a:srgbClr val="002060"/>
                </a:solidFill>
              </a:rPr>
              <a:t> 191</a:t>
            </a:r>
            <a:r>
              <a:rPr lang="ru-RU" dirty="0">
                <a:solidFill>
                  <a:srgbClr val="002060"/>
                </a:solidFill>
              </a:rPr>
              <a:t>н</a:t>
            </a:r>
          </a:p>
        </p:txBody>
      </p:sp>
      <p:sp>
        <p:nvSpPr>
          <p:cNvPr id="11" name="Скругленный прямоугольник 10"/>
          <p:cNvSpPr/>
          <p:nvPr/>
        </p:nvSpPr>
        <p:spPr>
          <a:xfrm>
            <a:off x="7908339" y="3950473"/>
            <a:ext cx="2869949" cy="12674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от 25.03.2011 №</a:t>
            </a:r>
            <a:r>
              <a:rPr lang="en-US" dirty="0">
                <a:solidFill>
                  <a:srgbClr val="002060"/>
                </a:solidFill>
              </a:rPr>
              <a:t> 33</a:t>
            </a:r>
            <a:r>
              <a:rPr lang="ru-RU" dirty="0">
                <a:solidFill>
                  <a:srgbClr val="002060"/>
                </a:solidFill>
              </a:rPr>
              <a:t>н</a:t>
            </a:r>
          </a:p>
        </p:txBody>
      </p:sp>
      <p:sp>
        <p:nvSpPr>
          <p:cNvPr id="13" name="Стрелка влево 12"/>
          <p:cNvSpPr/>
          <p:nvPr/>
        </p:nvSpPr>
        <p:spPr>
          <a:xfrm>
            <a:off x="6361471" y="2163096"/>
            <a:ext cx="1170039"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трелка влево 14"/>
          <p:cNvSpPr/>
          <p:nvPr/>
        </p:nvSpPr>
        <p:spPr>
          <a:xfrm>
            <a:off x="6361471" y="4200757"/>
            <a:ext cx="1170039" cy="76691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8" name="Прямая соединительная линия 17"/>
          <p:cNvCxnSpPr/>
          <p:nvPr/>
        </p:nvCxnSpPr>
        <p:spPr>
          <a:xfrm>
            <a:off x="351295" y="3446352"/>
            <a:ext cx="5650596"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028951" y="1248560"/>
            <a:ext cx="4808121" cy="400110"/>
          </a:xfrm>
          <a:prstGeom prst="rect">
            <a:avLst/>
          </a:prstGeom>
          <a:noFill/>
        </p:spPr>
        <p:txBody>
          <a:bodyPr wrap="square" rtlCol="0">
            <a:spAutoFit/>
          </a:bodyPr>
          <a:lstStyle/>
          <a:p>
            <a:pPr algn="ctr"/>
            <a:r>
              <a:rPr lang="ru-RU" sz="2000" b="1" dirty="0">
                <a:solidFill>
                  <a:srgbClr val="C00000"/>
                </a:solidFill>
              </a:rPr>
              <a:t>в 2026 году</a:t>
            </a:r>
          </a:p>
        </p:txBody>
      </p:sp>
    </p:spTree>
    <p:extLst>
      <p:ext uri="{BB962C8B-B14F-4D97-AF65-F5344CB8AC3E}">
        <p14:creationId xmlns:p14="http://schemas.microsoft.com/office/powerpoint/2010/main" val="3086908903"/>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9187543" y="6381993"/>
            <a:ext cx="2743200" cy="365125"/>
          </a:xfrm>
        </p:spPr>
        <p:txBody>
          <a:bodyPr/>
          <a:lstStyle/>
          <a:p>
            <a:fld id="{D6D7AF0E-CADC-4B13-84EE-5241DB5E4B38}" type="slidenum">
              <a:rPr lang="ru-RU" smtClean="0"/>
              <a:t>27</a:t>
            </a:fld>
            <a:endParaRPr lang="ru-RU" dirty="0"/>
          </a:p>
        </p:txBody>
      </p:sp>
      <p:sp>
        <p:nvSpPr>
          <p:cNvPr id="3" name="object 2">
            <a:extLst>
              <a:ext uri="{FF2B5EF4-FFF2-40B4-BE49-F238E27FC236}">
                <a16:creationId xmlns:a16="http://schemas.microsoft.com/office/drawing/2014/main" id="{7EE905E1-B9F8-A50D-D87B-79180F0885F2}"/>
              </a:ext>
            </a:extLst>
          </p:cNvPr>
          <p:cNvSpPr/>
          <p:nvPr/>
        </p:nvSpPr>
        <p:spPr>
          <a:xfrm flipV="1">
            <a:off x="49428" y="527928"/>
            <a:ext cx="12186037"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07" dirty="0"/>
          </a:p>
        </p:txBody>
      </p:sp>
      <p:pic>
        <p:nvPicPr>
          <p:cNvPr id="4" name="Рисунок 36">
            <a:extLst>
              <a:ext uri="{FF2B5EF4-FFF2-40B4-BE49-F238E27FC236}">
                <a16:creationId xmlns:a16="http://schemas.microsoft.com/office/drawing/2014/main" id="{028E70A3-086E-9DC0-E85E-FC8860ADEF10}"/>
              </a:ext>
            </a:extLst>
          </p:cNvPr>
          <p:cNvPicPr>
            <a:picLocks noChangeAspect="1"/>
          </p:cNvPicPr>
          <p:nvPr/>
        </p:nvPicPr>
        <p:blipFill>
          <a:blip r:embed="rId3" cstate="print"/>
          <a:stretch>
            <a:fillRect/>
          </a:stretch>
        </p:blipFill>
        <p:spPr>
          <a:xfrm>
            <a:off x="249971" y="143478"/>
            <a:ext cx="1402441" cy="548985"/>
          </a:xfrm>
          <a:prstGeom prst="rect">
            <a:avLst/>
          </a:prstGeom>
        </p:spPr>
      </p:pic>
      <p:sp>
        <p:nvSpPr>
          <p:cNvPr id="6" name="TextBox 5"/>
          <p:cNvSpPr txBox="1"/>
          <p:nvPr/>
        </p:nvSpPr>
        <p:spPr>
          <a:xfrm>
            <a:off x="544287" y="1096591"/>
            <a:ext cx="11074400" cy="769441"/>
          </a:xfrm>
          <a:prstGeom prst="rect">
            <a:avLst/>
          </a:prstGeom>
          <a:noFill/>
        </p:spPr>
        <p:txBody>
          <a:bodyPr wrap="square" rtlCol="0">
            <a:spAutoFit/>
          </a:bodyPr>
          <a:lstStyle/>
          <a:p>
            <a:pPr algn="ctr"/>
            <a:r>
              <a:rPr lang="ru-RU" sz="2400" b="1" dirty="0">
                <a:solidFill>
                  <a:srgbClr val="002060"/>
                </a:solidFill>
              </a:rPr>
              <a:t>Приказ от 01.12.2025 № 172н → изменения в п. 32 Порядка применения КБК</a:t>
            </a:r>
          </a:p>
          <a:p>
            <a:pPr algn="ctr"/>
            <a:r>
              <a:rPr lang="ru-RU" sz="2000" b="1" dirty="0">
                <a:solidFill>
                  <a:srgbClr val="002060"/>
                </a:solidFill>
              </a:rPr>
              <a:t>(приказ МФ РФ № 82н)</a:t>
            </a:r>
            <a:endParaRPr lang="ru-RU" sz="2400" b="1" dirty="0">
              <a:solidFill>
                <a:srgbClr val="002060"/>
              </a:solidFill>
            </a:endParaRP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8" name="TextBox 17">
            <a:extLst>
              <a:ext uri="{FF2B5EF4-FFF2-40B4-BE49-F238E27FC236}">
                <a16:creationId xmlns:a16="http://schemas.microsoft.com/office/drawing/2014/main" id="{BA351D35-86D7-4496-975A-1BEFD5B3FCFE}"/>
              </a:ext>
            </a:extLst>
          </p:cNvPr>
          <p:cNvSpPr txBox="1"/>
          <p:nvPr/>
        </p:nvSpPr>
        <p:spPr>
          <a:xfrm>
            <a:off x="391886" y="1924766"/>
            <a:ext cx="11226800" cy="4524315"/>
          </a:xfrm>
          <a:prstGeom prst="rect">
            <a:avLst/>
          </a:prstGeom>
          <a:noFill/>
        </p:spPr>
        <p:txBody>
          <a:bodyPr wrap="square">
            <a:spAutoFit/>
          </a:bodyPr>
          <a:lstStyle/>
          <a:p>
            <a:pPr indent="450000" algn="just"/>
            <a:r>
              <a:rPr lang="ru-RU" dirty="0"/>
              <a:t>32. …</a:t>
            </a:r>
          </a:p>
          <a:p>
            <a:pPr indent="450000" algn="just"/>
            <a:r>
              <a:rPr lang="ru-RU" dirty="0"/>
              <a:t>В случае отсутствия в текущем финансовом году установленных Министерством финансов Российской Федерации в соответствии с абзацем четвертым пункта 4 статьи 21 и абзацем двадцать пятым статьи 165 Кодекса кодов целевых статей расходов федерального бюджета, </a:t>
            </a:r>
            <a:r>
              <a:rPr lang="ru-RU" dirty="0">
                <a:solidFill>
                  <a:srgbClr val="00B050"/>
                </a:solidFill>
              </a:rPr>
              <a:t>при внесении изменений в бюджетные обязательства, поставленные на учет до начала текущего финансового года, а также при переносе показателей по счетам бухгалтерского учета в </a:t>
            </a:r>
            <a:r>
              <a:rPr lang="ru-RU" dirty="0" err="1">
                <a:solidFill>
                  <a:srgbClr val="00B050"/>
                </a:solidFill>
              </a:rPr>
              <a:t>межотчетный</a:t>
            </a:r>
            <a:r>
              <a:rPr lang="ru-RU" dirty="0">
                <a:solidFill>
                  <a:srgbClr val="00B050"/>
                </a:solidFill>
              </a:rPr>
              <a:t> период применяются коды бюджетной классификации Российской Федерации, по которым поставлены на учет обязательства и расчеты до начала текущего финансового года</a:t>
            </a:r>
            <a:r>
              <a:rPr lang="ru-RU" dirty="0"/>
              <a:t>.</a:t>
            </a:r>
          </a:p>
          <a:p>
            <a:pPr indent="450000" algn="just"/>
            <a:r>
              <a:rPr lang="ru-RU" dirty="0"/>
              <a:t>При этом главные распорядители средств федерального бюджета </a:t>
            </a:r>
            <a:r>
              <a:rPr lang="ru-RU" u="sng" dirty="0">
                <a:solidFill>
                  <a:srgbClr val="C00000"/>
                </a:solidFill>
              </a:rPr>
              <a:t>не позднее первого февраля текущего финансового года</a:t>
            </a:r>
            <a:r>
              <a:rPr lang="ru-RU" dirty="0"/>
              <a:t> </a:t>
            </a:r>
            <a:r>
              <a:rPr lang="ru-RU" dirty="0">
                <a:solidFill>
                  <a:srgbClr val="C00000"/>
                </a:solidFill>
              </a:rPr>
              <a:t>направляют предложения по внесению изменений в нормативно-справочную информацию государственной интегрированной информационной системы управления общественными финансами "Электронный бюджет"</a:t>
            </a:r>
            <a:r>
              <a:rPr lang="ru-RU" dirty="0"/>
              <a:t> в целях утверждения кодов бюджетной классификации Российской Федерации, по которым поставлены на учет обязательства и показатели, указанные в абзаце втором настоящего пункта, либо новых кодов бюджетной классификации Российской Федерации для их последующего утверждения Министерством финансов Российской Федерации в соответствии с абзацем четвертым пункта 4 статьи 21 и абзацем двадцать пятым статьи 165 Кодекса.</a:t>
            </a:r>
          </a:p>
        </p:txBody>
      </p:sp>
    </p:spTree>
    <p:extLst>
      <p:ext uri="{BB962C8B-B14F-4D97-AF65-F5344CB8AC3E}">
        <p14:creationId xmlns:p14="http://schemas.microsoft.com/office/powerpoint/2010/main" val="4119403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9187543" y="6381993"/>
            <a:ext cx="2743200" cy="365125"/>
          </a:xfrm>
        </p:spPr>
        <p:txBody>
          <a:bodyPr/>
          <a:lstStyle/>
          <a:p>
            <a:fld id="{D6D7AF0E-CADC-4B13-84EE-5241DB5E4B38}" type="slidenum">
              <a:rPr lang="ru-RU" smtClean="0"/>
              <a:t>28</a:t>
            </a:fld>
            <a:endParaRPr lang="ru-RU" dirty="0"/>
          </a:p>
        </p:txBody>
      </p:sp>
      <p:sp>
        <p:nvSpPr>
          <p:cNvPr id="3" name="object 2">
            <a:extLst>
              <a:ext uri="{FF2B5EF4-FFF2-40B4-BE49-F238E27FC236}">
                <a16:creationId xmlns:a16="http://schemas.microsoft.com/office/drawing/2014/main" id="{7EE905E1-B9F8-A50D-D87B-79180F0885F2}"/>
              </a:ext>
            </a:extLst>
          </p:cNvPr>
          <p:cNvSpPr/>
          <p:nvPr/>
        </p:nvSpPr>
        <p:spPr>
          <a:xfrm flipV="1">
            <a:off x="49428" y="527928"/>
            <a:ext cx="12186037"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07" dirty="0"/>
          </a:p>
        </p:txBody>
      </p:sp>
      <p:pic>
        <p:nvPicPr>
          <p:cNvPr id="4" name="Рисунок 36">
            <a:extLst>
              <a:ext uri="{FF2B5EF4-FFF2-40B4-BE49-F238E27FC236}">
                <a16:creationId xmlns:a16="http://schemas.microsoft.com/office/drawing/2014/main" id="{028E70A3-086E-9DC0-E85E-FC8860ADEF10}"/>
              </a:ext>
            </a:extLst>
          </p:cNvPr>
          <p:cNvPicPr>
            <a:picLocks noChangeAspect="1"/>
          </p:cNvPicPr>
          <p:nvPr/>
        </p:nvPicPr>
        <p:blipFill>
          <a:blip r:embed="rId3" cstate="print"/>
          <a:stretch>
            <a:fillRect/>
          </a:stretch>
        </p:blipFill>
        <p:spPr>
          <a:xfrm>
            <a:off x="249971" y="143478"/>
            <a:ext cx="1402441" cy="548985"/>
          </a:xfrm>
          <a:prstGeom prst="rect">
            <a:avLst/>
          </a:prstGeom>
        </p:spPr>
      </p:pic>
      <p:sp>
        <p:nvSpPr>
          <p:cNvPr id="6" name="TextBox 5"/>
          <p:cNvSpPr txBox="1"/>
          <p:nvPr/>
        </p:nvSpPr>
        <p:spPr>
          <a:xfrm>
            <a:off x="182938" y="1923248"/>
            <a:ext cx="3166318" cy="1938992"/>
          </a:xfrm>
          <a:prstGeom prst="rect">
            <a:avLst/>
          </a:prstGeom>
          <a:noFill/>
        </p:spPr>
        <p:txBody>
          <a:bodyPr wrap="square" rtlCol="0">
            <a:spAutoFit/>
          </a:bodyPr>
          <a:lstStyle/>
          <a:p>
            <a:pPr algn="ctr"/>
            <a:r>
              <a:rPr lang="ru-RU" sz="2400" b="1" dirty="0">
                <a:solidFill>
                  <a:srgbClr val="002060"/>
                </a:solidFill>
              </a:rPr>
              <a:t>Приказ от 01.12.2025 № 172н</a:t>
            </a:r>
          </a:p>
          <a:p>
            <a:pPr algn="ctr"/>
            <a:r>
              <a:rPr lang="ru-RU" sz="2400" b="1" dirty="0">
                <a:solidFill>
                  <a:srgbClr val="002060"/>
                </a:solidFill>
              </a:rPr>
              <a:t>п. 32 Порядка применения КБК</a:t>
            </a:r>
          </a:p>
          <a:p>
            <a:pPr algn="ctr"/>
            <a:r>
              <a:rPr lang="ru-RU" sz="2000" b="1" dirty="0">
                <a:solidFill>
                  <a:srgbClr val="002060"/>
                </a:solidFill>
              </a:rPr>
              <a:t>(приказ МФ РФ № 82н)</a:t>
            </a:r>
            <a:endParaRPr lang="ru-RU" sz="2400" b="1" dirty="0">
              <a:solidFill>
                <a:srgbClr val="002060"/>
              </a:solidFill>
            </a:endParaRPr>
          </a:p>
        </p:txBody>
      </p:sp>
      <p:sp>
        <p:nvSpPr>
          <p:cNvPr id="7" name="Стрелка вправо 6"/>
          <p:cNvSpPr/>
          <p:nvPr/>
        </p:nvSpPr>
        <p:spPr>
          <a:xfrm>
            <a:off x="3672936" y="3223135"/>
            <a:ext cx="378941" cy="422136"/>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2060"/>
              </a:solidFill>
            </a:endParaRPr>
          </a:p>
        </p:txBody>
      </p:sp>
      <p:sp>
        <p:nvSpPr>
          <p:cNvPr id="9" name="TextBox 8"/>
          <p:cNvSpPr txBox="1"/>
          <p:nvPr/>
        </p:nvSpPr>
        <p:spPr>
          <a:xfrm>
            <a:off x="4153289" y="1518294"/>
            <a:ext cx="7898668" cy="3831818"/>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ru-RU" dirty="0"/>
              <a:t>Применение КБК актуальных, действующих в текущем финансовом году</a:t>
            </a:r>
          </a:p>
          <a:p>
            <a:pPr marL="285750" indent="-285750">
              <a:lnSpc>
                <a:spcPct val="150000"/>
              </a:lnSpc>
              <a:buFont typeface="Wingdings" panose="05000000000000000000" pitchFamily="2" charset="2"/>
              <a:buChar char="Ø"/>
            </a:pPr>
            <a:r>
              <a:rPr lang="ru-RU" b="1" u="sng" dirty="0">
                <a:solidFill>
                  <a:srgbClr val="002060"/>
                </a:solidFill>
              </a:rPr>
              <a:t>При отсутствии кодов </a:t>
            </a:r>
            <a:r>
              <a:rPr lang="ru-RU" dirty="0"/>
              <a:t>перенос осуществляется на «</a:t>
            </a:r>
            <a:r>
              <a:rPr lang="ru-RU" b="1" u="sng" dirty="0">
                <a:solidFill>
                  <a:srgbClr val="002060"/>
                </a:solidFill>
              </a:rPr>
              <a:t>старые» коды (КБК прошлых лет)</a:t>
            </a:r>
          </a:p>
          <a:p>
            <a:pPr marL="285750" indent="-285750">
              <a:lnSpc>
                <a:spcPct val="150000"/>
              </a:lnSpc>
              <a:buFont typeface="Wingdings" panose="05000000000000000000" pitchFamily="2" charset="2"/>
              <a:buChar char="Ø"/>
            </a:pPr>
            <a:r>
              <a:rPr lang="ru-RU" dirty="0"/>
              <a:t>ГРБС до </a:t>
            </a:r>
            <a:r>
              <a:rPr lang="ru-RU" b="1" u="sng" dirty="0">
                <a:solidFill>
                  <a:srgbClr val="002060"/>
                </a:solidFill>
              </a:rPr>
              <a:t>1 февраля</a:t>
            </a:r>
            <a:r>
              <a:rPr lang="ru-RU" dirty="0"/>
              <a:t>:</a:t>
            </a:r>
          </a:p>
          <a:p>
            <a:pPr marL="742950" lvl="1" indent="-285750">
              <a:lnSpc>
                <a:spcPct val="150000"/>
              </a:lnSpc>
              <a:buFont typeface="Wingdings" panose="05000000000000000000" pitchFamily="2" charset="2"/>
              <a:buChar char="q"/>
            </a:pPr>
            <a:r>
              <a:rPr lang="ru-RU" b="1" dirty="0">
                <a:solidFill>
                  <a:srgbClr val="002060"/>
                </a:solidFill>
              </a:rPr>
              <a:t>«старые» коды вносят в Указания </a:t>
            </a:r>
            <a:r>
              <a:rPr lang="ru-RU" dirty="0"/>
              <a:t>(направление заявки в МФ РФ)</a:t>
            </a:r>
          </a:p>
          <a:p>
            <a:pPr lvl="1">
              <a:lnSpc>
                <a:spcPct val="150000"/>
              </a:lnSpc>
            </a:pPr>
            <a:r>
              <a:rPr lang="ru-RU" dirty="0"/>
              <a:t>или</a:t>
            </a:r>
          </a:p>
          <a:p>
            <a:pPr marL="742950" lvl="1" indent="-285750">
              <a:lnSpc>
                <a:spcPct val="150000"/>
              </a:lnSpc>
              <a:buFont typeface="Wingdings" panose="05000000000000000000" pitchFamily="2" charset="2"/>
              <a:buChar char="q"/>
            </a:pPr>
            <a:r>
              <a:rPr lang="ru-RU" dirty="0"/>
              <a:t>вводят в Указания </a:t>
            </a:r>
            <a:r>
              <a:rPr lang="ru-RU" b="1" dirty="0">
                <a:solidFill>
                  <a:srgbClr val="002060"/>
                </a:solidFill>
              </a:rPr>
              <a:t>новые КБК  </a:t>
            </a:r>
            <a:r>
              <a:rPr lang="ru-RU" dirty="0"/>
              <a:t>(направление заявки в МФ РФ)</a:t>
            </a:r>
          </a:p>
          <a:p>
            <a:pPr lvl="1">
              <a:lnSpc>
                <a:spcPct val="150000"/>
              </a:lnSpc>
            </a:pPr>
            <a:r>
              <a:rPr lang="ru-RU" dirty="0"/>
              <a:t>или</a:t>
            </a:r>
          </a:p>
          <a:p>
            <a:pPr marL="742950" lvl="1" indent="-285750">
              <a:lnSpc>
                <a:spcPct val="150000"/>
              </a:lnSpc>
              <a:buFont typeface="Wingdings" panose="05000000000000000000" pitchFamily="2" charset="2"/>
              <a:buChar char="q"/>
            </a:pPr>
            <a:r>
              <a:rPr lang="ru-RU" dirty="0"/>
              <a:t>переносят показатели на </a:t>
            </a:r>
            <a:r>
              <a:rPr lang="ru-RU" b="1" dirty="0">
                <a:solidFill>
                  <a:srgbClr val="002060"/>
                </a:solidFill>
              </a:rPr>
              <a:t>актуальные (текущие) существующие КБК</a:t>
            </a:r>
          </a:p>
        </p:txBody>
      </p:sp>
      <p:pic>
        <p:nvPicPr>
          <p:cNvPr id="10" name="Рисунок 11">
            <a:extLst>
              <a:ext uri="{FF2B5EF4-FFF2-40B4-BE49-F238E27FC236}">
                <a16:creationId xmlns:a16="http://schemas.microsoft.com/office/drawing/2014/main" id="{385A9D20-D0A3-BE45-B92F-8DF368AC2457}"/>
              </a:ext>
            </a:extLst>
          </p:cNvPr>
          <p:cNvPicPr>
            <a:picLocks noChangeAspect="1"/>
          </p:cNvPicPr>
          <p:nvPr/>
        </p:nvPicPr>
        <p:blipFill>
          <a:blip r:embed="rId4">
            <a:duotone>
              <a:schemeClr val="accent2">
                <a:shade val="45000"/>
                <a:satMod val="135000"/>
              </a:schemeClr>
              <a:prstClr val="white"/>
            </a:duotone>
          </a:blip>
          <a:stretch>
            <a:fillRect/>
          </a:stretch>
        </p:blipFill>
        <p:spPr>
          <a:xfrm>
            <a:off x="6009656" y="5888029"/>
            <a:ext cx="599537" cy="599537"/>
          </a:xfrm>
          <a:prstGeom prst="rect">
            <a:avLst/>
          </a:prstGeom>
        </p:spPr>
      </p:pic>
      <p:sp>
        <p:nvSpPr>
          <p:cNvPr id="11" name="object 2">
            <a:extLst>
              <a:ext uri="{FF2B5EF4-FFF2-40B4-BE49-F238E27FC236}">
                <a16:creationId xmlns:a16="http://schemas.microsoft.com/office/drawing/2014/main" id="{AF086D62-6F42-F77E-B27D-B35FBA9685DA}"/>
              </a:ext>
            </a:extLst>
          </p:cNvPr>
          <p:cNvSpPr/>
          <p:nvPr/>
        </p:nvSpPr>
        <p:spPr>
          <a:xfrm flipV="1">
            <a:off x="-134080" y="5455685"/>
            <a:ext cx="12186037" cy="374445"/>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3807" dirty="0"/>
          </a:p>
        </p:txBody>
      </p:sp>
      <p:sp>
        <p:nvSpPr>
          <p:cNvPr id="12" name="TextBox 11"/>
          <p:cNvSpPr txBox="1"/>
          <p:nvPr/>
        </p:nvSpPr>
        <p:spPr>
          <a:xfrm>
            <a:off x="6609193" y="6012661"/>
            <a:ext cx="4604951" cy="369332"/>
          </a:xfrm>
          <a:prstGeom prst="rect">
            <a:avLst/>
          </a:prstGeom>
          <a:noFill/>
        </p:spPr>
        <p:txBody>
          <a:bodyPr wrap="square" rtlCol="0">
            <a:spAutoFit/>
          </a:bodyPr>
          <a:lstStyle/>
          <a:p>
            <a:r>
              <a:rPr lang="ru-RU" dirty="0"/>
              <a:t>Проработка внесения изменений в КОАП РФ</a:t>
            </a:r>
          </a:p>
        </p:txBody>
      </p:sp>
      <p:cxnSp>
        <p:nvCxnSpPr>
          <p:cNvPr id="14" name="Прямая соединительная линия 13"/>
          <p:cNvCxnSpPr/>
          <p:nvPr/>
        </p:nvCxnSpPr>
        <p:spPr>
          <a:xfrm>
            <a:off x="5090984" y="5830130"/>
            <a:ext cx="0" cy="1027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6" name="Рисунок 11">
            <a:extLst>
              <a:ext uri="{FF2B5EF4-FFF2-40B4-BE49-F238E27FC236}">
                <a16:creationId xmlns:a16="http://schemas.microsoft.com/office/drawing/2014/main" id="{385A9D20-D0A3-BE45-B92F-8DF368AC2457}"/>
              </a:ext>
            </a:extLst>
          </p:cNvPr>
          <p:cNvPicPr>
            <a:picLocks noChangeAspect="1"/>
          </p:cNvPicPr>
          <p:nvPr/>
        </p:nvPicPr>
        <p:blipFill>
          <a:blip r:embed="rId4">
            <a:duotone>
              <a:schemeClr val="accent2">
                <a:shade val="45000"/>
                <a:satMod val="135000"/>
              </a:schemeClr>
              <a:prstClr val="white"/>
            </a:duotone>
          </a:blip>
          <a:stretch>
            <a:fillRect/>
          </a:stretch>
        </p:blipFill>
        <p:spPr>
          <a:xfrm>
            <a:off x="104233" y="5930518"/>
            <a:ext cx="599537" cy="599537"/>
          </a:xfrm>
          <a:prstGeom prst="rect">
            <a:avLst/>
          </a:prstGeom>
        </p:spPr>
      </p:pic>
      <p:sp>
        <p:nvSpPr>
          <p:cNvPr id="17" name="TextBox 16"/>
          <p:cNvSpPr txBox="1"/>
          <p:nvPr/>
        </p:nvSpPr>
        <p:spPr>
          <a:xfrm>
            <a:off x="703770" y="5904844"/>
            <a:ext cx="4604951" cy="923330"/>
          </a:xfrm>
          <a:prstGeom prst="rect">
            <a:avLst/>
          </a:prstGeom>
          <a:noFill/>
        </p:spPr>
        <p:txBody>
          <a:bodyPr wrap="square" rtlCol="0">
            <a:spAutoFit/>
          </a:bodyPr>
          <a:lstStyle/>
          <a:p>
            <a:r>
              <a:rPr lang="ru-RU" dirty="0"/>
              <a:t>Исключение возможности отражения в бюджетном учете показателей с нулевой целевой статьей</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Tree>
    <p:extLst>
      <p:ext uri="{BB962C8B-B14F-4D97-AF65-F5344CB8AC3E}">
        <p14:creationId xmlns:p14="http://schemas.microsoft.com/office/powerpoint/2010/main" val="3175005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29</a:t>
            </a:fld>
            <a:endParaRPr lang="ru-RU" dirty="0">
              <a:solidFill>
                <a:srgbClr val="44546A"/>
              </a:solidFill>
            </a:endParaRPr>
          </a:p>
        </p:txBody>
      </p:sp>
      <p:sp>
        <p:nvSpPr>
          <p:cNvPr id="10" name="TextBox 9"/>
          <p:cNvSpPr txBox="1"/>
          <p:nvPr/>
        </p:nvSpPr>
        <p:spPr>
          <a:xfrm>
            <a:off x="3795823" y="904624"/>
            <a:ext cx="4092424" cy="461665"/>
          </a:xfrm>
          <a:prstGeom prst="rect">
            <a:avLst/>
          </a:prstGeom>
          <a:noFill/>
        </p:spPr>
        <p:txBody>
          <a:bodyPr wrap="square" rtlCol="0">
            <a:spAutoFit/>
          </a:bodyPr>
          <a:lstStyle/>
          <a:p>
            <a:pPr algn="ctr"/>
            <a:r>
              <a:rPr lang="ru-RU" sz="2400" dirty="0">
                <a:solidFill>
                  <a:srgbClr val="002060"/>
                </a:solidFill>
              </a:rPr>
              <a:t>Учет и отчетность АУБУ</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2" name="TextBox 1"/>
          <p:cNvSpPr txBox="1"/>
          <p:nvPr/>
        </p:nvSpPr>
        <p:spPr>
          <a:xfrm>
            <a:off x="669852" y="1486380"/>
            <a:ext cx="2764465" cy="646331"/>
          </a:xfrm>
          <a:prstGeom prst="rect">
            <a:avLst/>
          </a:prstGeom>
          <a:noFill/>
        </p:spPr>
        <p:txBody>
          <a:bodyPr wrap="square" rtlCol="0">
            <a:spAutoFit/>
          </a:bodyPr>
          <a:lstStyle/>
          <a:p>
            <a:pPr algn="ctr"/>
            <a:r>
              <a:rPr lang="ru-RU" dirty="0">
                <a:solidFill>
                  <a:srgbClr val="002060"/>
                </a:solidFill>
              </a:rPr>
              <a:t>Приказ Минфина России от 24.05.2022 №</a:t>
            </a:r>
            <a:r>
              <a:rPr lang="en-US" dirty="0">
                <a:solidFill>
                  <a:srgbClr val="002060"/>
                </a:solidFill>
              </a:rPr>
              <a:t> 82</a:t>
            </a:r>
            <a:r>
              <a:rPr lang="ru-RU" dirty="0">
                <a:solidFill>
                  <a:srgbClr val="002060"/>
                </a:solidFill>
              </a:rPr>
              <a:t>н</a:t>
            </a:r>
          </a:p>
        </p:txBody>
      </p:sp>
      <p:sp>
        <p:nvSpPr>
          <p:cNvPr id="8" name="TextBox 7"/>
          <p:cNvSpPr txBox="1"/>
          <p:nvPr/>
        </p:nvSpPr>
        <p:spPr>
          <a:xfrm>
            <a:off x="1302486" y="2263522"/>
            <a:ext cx="1499191" cy="646331"/>
          </a:xfrm>
          <a:prstGeom prst="rect">
            <a:avLst/>
          </a:prstGeom>
          <a:noFill/>
        </p:spPr>
        <p:txBody>
          <a:bodyPr wrap="square" rtlCol="0">
            <a:spAutoFit/>
          </a:bodyPr>
          <a:lstStyle/>
          <a:p>
            <a:pPr algn="ctr"/>
            <a:r>
              <a:rPr lang="ru-RU" dirty="0">
                <a:solidFill>
                  <a:srgbClr val="002060"/>
                </a:solidFill>
              </a:rPr>
              <a:t>с 01.01.2026 КВР для АУБУ</a:t>
            </a:r>
          </a:p>
        </p:txBody>
      </p:sp>
      <p:sp>
        <p:nvSpPr>
          <p:cNvPr id="16" name="TextBox 15"/>
          <p:cNvSpPr txBox="1"/>
          <p:nvPr/>
        </p:nvSpPr>
        <p:spPr>
          <a:xfrm>
            <a:off x="135009" y="3432138"/>
            <a:ext cx="3834148" cy="1200329"/>
          </a:xfrm>
          <a:prstGeom prst="rect">
            <a:avLst/>
          </a:prstGeom>
          <a:noFill/>
        </p:spPr>
        <p:txBody>
          <a:bodyPr wrap="square" rtlCol="0">
            <a:spAutoFit/>
          </a:bodyPr>
          <a:lstStyle/>
          <a:p>
            <a:pPr algn="ctr"/>
            <a:r>
              <a:rPr lang="ru-RU" dirty="0">
                <a:solidFill>
                  <a:srgbClr val="002060"/>
                </a:solidFill>
              </a:rPr>
              <a:t>248 «Лизинговые платежи по договору финансовой аренды (лизинга), не являющиеся бюджетными инвестициями»</a:t>
            </a:r>
          </a:p>
        </p:txBody>
      </p:sp>
      <p:sp>
        <p:nvSpPr>
          <p:cNvPr id="18" name="TextBox 17"/>
          <p:cNvSpPr txBox="1"/>
          <p:nvPr/>
        </p:nvSpPr>
        <p:spPr>
          <a:xfrm>
            <a:off x="150958" y="4788678"/>
            <a:ext cx="3802250" cy="1477328"/>
          </a:xfrm>
          <a:prstGeom prst="rect">
            <a:avLst/>
          </a:prstGeom>
          <a:noFill/>
        </p:spPr>
        <p:txBody>
          <a:bodyPr wrap="square" rtlCol="0">
            <a:spAutoFit/>
          </a:bodyPr>
          <a:lstStyle/>
          <a:p>
            <a:pPr algn="ctr"/>
            <a:r>
              <a:rPr lang="ru-RU" dirty="0">
                <a:solidFill>
                  <a:srgbClr val="002060"/>
                </a:solidFill>
              </a:rPr>
              <a:t>408 «Приобретение объектов недвижимого имущества по договору финансовой аренды (лизинга) бюджетными и автономными учреждениями»</a:t>
            </a:r>
          </a:p>
        </p:txBody>
      </p:sp>
      <p:sp>
        <p:nvSpPr>
          <p:cNvPr id="19" name="Стрелка вниз 18"/>
          <p:cNvSpPr/>
          <p:nvPr/>
        </p:nvSpPr>
        <p:spPr>
          <a:xfrm>
            <a:off x="1472608" y="2909854"/>
            <a:ext cx="1158949" cy="45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046617" y="1582073"/>
            <a:ext cx="6096000" cy="923330"/>
          </a:xfrm>
          <a:prstGeom prst="rect">
            <a:avLst/>
          </a:prstGeom>
        </p:spPr>
        <p:txBody>
          <a:bodyPr>
            <a:spAutoFit/>
          </a:bodyPr>
          <a:lstStyle/>
          <a:p>
            <a:pPr algn="ctr"/>
            <a:r>
              <a:rPr lang="ru-RU" dirty="0">
                <a:solidFill>
                  <a:srgbClr val="002060"/>
                </a:solidFill>
              </a:rPr>
              <a:t>Таблица допустимости применения аналитических кодов видов поступлений и выбытий* по лицевым счетам бюджетных и автономных учреждений</a:t>
            </a:r>
          </a:p>
        </p:txBody>
      </p:sp>
      <p:sp>
        <p:nvSpPr>
          <p:cNvPr id="21" name="Стрелка вниз 20"/>
          <p:cNvSpPr/>
          <p:nvPr/>
        </p:nvSpPr>
        <p:spPr>
          <a:xfrm>
            <a:off x="7515142" y="2623133"/>
            <a:ext cx="1158949" cy="45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4927891" y="4515838"/>
            <a:ext cx="6333449" cy="646331"/>
          </a:xfrm>
          <a:prstGeom prst="rect">
            <a:avLst/>
          </a:prstGeom>
          <a:noFill/>
        </p:spPr>
        <p:txBody>
          <a:bodyPr wrap="square" rtlCol="0">
            <a:spAutoFit/>
          </a:bodyPr>
          <a:lstStyle/>
          <a:p>
            <a:pPr algn="ctr"/>
            <a:r>
              <a:rPr lang="ru-RU" dirty="0">
                <a:solidFill>
                  <a:srgbClr val="002060"/>
                </a:solidFill>
              </a:rPr>
              <a:t>Контроль операций, осуществляемых на лицевых счетах АУБУ, открытые в ТОФК</a:t>
            </a:r>
          </a:p>
        </p:txBody>
      </p:sp>
      <p:sp>
        <p:nvSpPr>
          <p:cNvPr id="20" name="Прямоугольник 19"/>
          <p:cNvSpPr/>
          <p:nvPr/>
        </p:nvSpPr>
        <p:spPr>
          <a:xfrm>
            <a:off x="4585644" y="5358299"/>
            <a:ext cx="7345099" cy="1384995"/>
          </a:xfrm>
          <a:prstGeom prst="rect">
            <a:avLst/>
          </a:prstGeom>
        </p:spPr>
        <p:txBody>
          <a:bodyPr wrap="square">
            <a:spAutoFit/>
          </a:bodyPr>
          <a:lstStyle/>
          <a:p>
            <a:r>
              <a:rPr lang="ru-RU" sz="1400" dirty="0"/>
              <a:t>* аналитический код вида поступлений от доходов, иных поступлений, в том числе от заимствований (источников финансирования дефицита средств учреждения) или аналитический код вида выбытий по расходам, иным выплатам, в том числе по погашению заимствований, соответствующий коду (составной части кода) бюджетной классификации Российской Федерации (аналитической группе подвида доходов бюджетов, коду вида расходов, аналитической группе вида источников финансирования дефицитов бюджетов)</a:t>
            </a:r>
          </a:p>
        </p:txBody>
      </p:sp>
      <p:sp>
        <p:nvSpPr>
          <p:cNvPr id="25" name="Стрелка вниз 24"/>
          <p:cNvSpPr/>
          <p:nvPr/>
        </p:nvSpPr>
        <p:spPr>
          <a:xfrm>
            <a:off x="7515142" y="4032302"/>
            <a:ext cx="1158949" cy="45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TextBox 25"/>
          <p:cNvSpPr txBox="1"/>
          <p:nvPr/>
        </p:nvSpPr>
        <p:spPr>
          <a:xfrm>
            <a:off x="5107184" y="3218419"/>
            <a:ext cx="5974864" cy="646331"/>
          </a:xfrm>
          <a:prstGeom prst="rect">
            <a:avLst/>
          </a:prstGeom>
          <a:noFill/>
        </p:spPr>
        <p:txBody>
          <a:bodyPr wrap="square" rtlCol="0">
            <a:spAutoFit/>
          </a:bodyPr>
          <a:lstStyle/>
          <a:p>
            <a:pPr algn="ctr"/>
            <a:r>
              <a:rPr lang="ru-RU" dirty="0">
                <a:solidFill>
                  <a:srgbClr val="002060"/>
                </a:solidFill>
              </a:rPr>
              <a:t>Контроль показателей, отражаемых в формах бухгалтерской отчетности</a:t>
            </a:r>
          </a:p>
        </p:txBody>
      </p:sp>
      <p:cxnSp>
        <p:nvCxnSpPr>
          <p:cNvPr id="27" name="Прямая соединительная линия 26"/>
          <p:cNvCxnSpPr/>
          <p:nvPr/>
        </p:nvCxnSpPr>
        <p:spPr>
          <a:xfrm>
            <a:off x="4258491" y="1669312"/>
            <a:ext cx="0" cy="47251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448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2" name="TextBox 1"/>
          <p:cNvSpPr txBox="1"/>
          <p:nvPr/>
        </p:nvSpPr>
        <p:spPr>
          <a:xfrm>
            <a:off x="1917025" y="1879895"/>
            <a:ext cx="2202302" cy="369332"/>
          </a:xfrm>
          <a:prstGeom prst="rect">
            <a:avLst/>
          </a:prstGeom>
          <a:noFill/>
        </p:spPr>
        <p:txBody>
          <a:bodyPr wrap="square" rtlCol="0">
            <a:spAutoFit/>
          </a:bodyPr>
          <a:lstStyle/>
          <a:p>
            <a:r>
              <a:rPr lang="ru-RU" dirty="0">
                <a:latin typeface="Century" panose="02040604050505020304" pitchFamily="18" charset="0"/>
              </a:rPr>
              <a:t>Инструкция 191н</a:t>
            </a:r>
          </a:p>
        </p:txBody>
      </p:sp>
      <p:sp>
        <p:nvSpPr>
          <p:cNvPr id="5" name="TextBox 4"/>
          <p:cNvSpPr txBox="1"/>
          <p:nvPr/>
        </p:nvSpPr>
        <p:spPr>
          <a:xfrm>
            <a:off x="8369726" y="1879895"/>
            <a:ext cx="2202302" cy="369332"/>
          </a:xfrm>
          <a:prstGeom prst="rect">
            <a:avLst/>
          </a:prstGeom>
          <a:noFill/>
        </p:spPr>
        <p:txBody>
          <a:bodyPr wrap="square" rtlCol="0">
            <a:spAutoFit/>
          </a:bodyPr>
          <a:lstStyle/>
          <a:p>
            <a:r>
              <a:rPr lang="ru-RU" dirty="0">
                <a:latin typeface="Century" panose="02040604050505020304" pitchFamily="18" charset="0"/>
              </a:rPr>
              <a:t>Инструкция 33н</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a:t>
            </a:fld>
            <a:endParaRPr lang="ru-RU" dirty="0">
              <a:solidFill>
                <a:srgbClr val="44546A"/>
              </a:solidFill>
            </a:endParaRPr>
          </a:p>
        </p:txBody>
      </p:sp>
      <p:sp>
        <p:nvSpPr>
          <p:cNvPr id="21" name="TextBox 20"/>
          <p:cNvSpPr txBox="1"/>
          <p:nvPr/>
        </p:nvSpPr>
        <p:spPr>
          <a:xfrm>
            <a:off x="1896719" y="972375"/>
            <a:ext cx="2517621" cy="369332"/>
          </a:xfrm>
          <a:prstGeom prst="rect">
            <a:avLst/>
          </a:prstGeom>
          <a:noFill/>
        </p:spPr>
        <p:txBody>
          <a:bodyPr wrap="square" rtlCol="0">
            <a:spAutoFit/>
          </a:bodyPr>
          <a:lstStyle/>
          <a:p>
            <a:r>
              <a:rPr lang="ru-RU" dirty="0">
                <a:solidFill>
                  <a:srgbClr val="C00000"/>
                </a:solidFill>
                <a:latin typeface="Century" panose="02040604050505020304" pitchFamily="18" charset="0"/>
              </a:rPr>
              <a:t>102н от 04.08.2025</a:t>
            </a:r>
          </a:p>
        </p:txBody>
      </p:sp>
      <p:sp>
        <p:nvSpPr>
          <p:cNvPr id="25" name="TextBox 24"/>
          <p:cNvSpPr txBox="1"/>
          <p:nvPr/>
        </p:nvSpPr>
        <p:spPr>
          <a:xfrm>
            <a:off x="228600" y="2285938"/>
            <a:ext cx="5982077" cy="4524315"/>
          </a:xfrm>
          <a:prstGeom prst="rect">
            <a:avLst/>
          </a:prstGeom>
          <a:noFill/>
        </p:spPr>
        <p:txBody>
          <a:bodyPr wrap="square" rtlCol="0">
            <a:spAutoFit/>
          </a:bodyPr>
          <a:lstStyle/>
          <a:p>
            <a:r>
              <a:rPr lang="ru-RU" u="sng" dirty="0">
                <a:latin typeface="Century" panose="02040604050505020304" pitchFamily="18" charset="0"/>
              </a:rPr>
              <a:t>Исключены:</a:t>
            </a:r>
          </a:p>
          <a:p>
            <a:pPr marL="285750" indent="-285750">
              <a:buFont typeface="Arial" panose="020B0604020202020204" pitchFamily="34" charset="0"/>
              <a:buChar char="•"/>
            </a:pPr>
            <a:r>
              <a:rPr lang="ru-RU" dirty="0">
                <a:latin typeface="Century" panose="02040604050505020304" pitchFamily="18" charset="0"/>
              </a:rPr>
              <a:t>Сведения о направлениях деятельности </a:t>
            </a:r>
            <a:br>
              <a:rPr lang="ru-RU" dirty="0">
                <a:latin typeface="Century" panose="02040604050505020304" pitchFamily="18" charset="0"/>
              </a:rPr>
            </a:br>
            <a:r>
              <a:rPr lang="ru-RU" dirty="0">
                <a:latin typeface="Century" panose="02040604050505020304" pitchFamily="18" charset="0"/>
              </a:rPr>
              <a:t>(Таблица № 1);</a:t>
            </a:r>
          </a:p>
          <a:p>
            <a:pPr marL="285750" indent="-285750">
              <a:buFont typeface="Arial" panose="020B0604020202020204" pitchFamily="34" charset="0"/>
              <a:buChar char="•"/>
            </a:pPr>
            <a:r>
              <a:rPr lang="ru-RU" dirty="0">
                <a:latin typeface="Century" panose="02040604050505020304" pitchFamily="18" charset="0"/>
              </a:rPr>
              <a:t>Сведения о проведении инвентаризаций </a:t>
            </a:r>
            <a:br>
              <a:rPr lang="ru-RU" dirty="0">
                <a:latin typeface="Century" panose="02040604050505020304" pitchFamily="18" charset="0"/>
              </a:rPr>
            </a:br>
            <a:r>
              <a:rPr lang="ru-RU" dirty="0">
                <a:latin typeface="Century" panose="02040604050505020304" pitchFamily="18" charset="0"/>
              </a:rPr>
              <a:t>(Таблица № 6);</a:t>
            </a:r>
          </a:p>
          <a:p>
            <a:pPr marL="285750" indent="-285750">
              <a:buFont typeface="Arial" panose="020B0604020202020204" pitchFamily="34" charset="0"/>
              <a:buChar char="•"/>
            </a:pPr>
            <a:r>
              <a:rPr lang="ru-RU" dirty="0">
                <a:latin typeface="Century" panose="02040604050505020304" pitchFamily="18" charset="0"/>
              </a:rPr>
              <a:t>Анализ отчета об исполнении бюджета субъектом бюджетной отчетности (Таблица № 13)</a:t>
            </a:r>
          </a:p>
          <a:p>
            <a:r>
              <a:rPr lang="ru-RU" u="sng" dirty="0">
                <a:latin typeface="Century" panose="02040604050505020304" pitchFamily="18" charset="0"/>
              </a:rPr>
              <a:t>Изменения:</a:t>
            </a:r>
          </a:p>
          <a:p>
            <a:pPr marL="285750" indent="-285750">
              <a:buFont typeface="Arial" panose="020B0604020202020204" pitchFamily="34" charset="0"/>
              <a:buChar char="•"/>
            </a:pPr>
            <a:r>
              <a:rPr lang="ru-RU" dirty="0">
                <a:latin typeface="Century" panose="02040604050505020304" pitchFamily="18" charset="0"/>
              </a:rPr>
              <a:t>Отчет о финансовых результатах деятельности </a:t>
            </a:r>
            <a:br>
              <a:rPr lang="ru-RU" dirty="0">
                <a:latin typeface="Century" panose="02040604050505020304" pitchFamily="18" charset="0"/>
              </a:rPr>
            </a:br>
            <a:r>
              <a:rPr lang="ru-RU" dirty="0">
                <a:latin typeface="Century" panose="02040604050505020304" pitchFamily="18" charset="0"/>
              </a:rPr>
              <a:t>(ф. 0503121);</a:t>
            </a:r>
          </a:p>
          <a:p>
            <a:pPr marL="285750" indent="-285750">
              <a:buFont typeface="Arial" panose="020B0604020202020204" pitchFamily="34" charset="0"/>
              <a:buChar char="•"/>
            </a:pPr>
            <a:r>
              <a:rPr lang="ru-RU" dirty="0">
                <a:latin typeface="Century" panose="02040604050505020304" pitchFamily="18" charset="0"/>
              </a:rPr>
              <a:t>Консолидированный отчет о финансовых результатах деятельности (ф. 0503321);</a:t>
            </a:r>
          </a:p>
          <a:p>
            <a:pPr marL="285750" indent="-285750">
              <a:buFont typeface="Arial" panose="020B0604020202020204" pitchFamily="34" charset="0"/>
              <a:buChar char="•"/>
            </a:pPr>
            <a:r>
              <a:rPr lang="ru-RU" dirty="0">
                <a:latin typeface="Century" panose="02040604050505020304" pitchFamily="18" charset="0"/>
              </a:rPr>
              <a:t>Сведения об организационной структуре субъекта бюджетной отчетности (Таблица № 11);</a:t>
            </a:r>
          </a:p>
          <a:p>
            <a:pPr marL="285750" indent="-285750">
              <a:buFont typeface="Arial" panose="020B0604020202020204" pitchFamily="34" charset="0"/>
              <a:buChar char="•"/>
            </a:pPr>
            <a:r>
              <a:rPr lang="ru-RU" dirty="0">
                <a:latin typeface="Century" panose="02040604050505020304" pitchFamily="18" charset="0"/>
              </a:rPr>
              <a:t>Сведения о результатах деятельности субъекта бюджетной отчетности (Таблица № 12)</a:t>
            </a:r>
          </a:p>
        </p:txBody>
      </p:sp>
      <p:sp>
        <p:nvSpPr>
          <p:cNvPr id="26" name="Стрелка вниз 25"/>
          <p:cNvSpPr/>
          <p:nvPr/>
        </p:nvSpPr>
        <p:spPr>
          <a:xfrm>
            <a:off x="2637930" y="1435405"/>
            <a:ext cx="760492" cy="4444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7" name="Стрелка вниз 26"/>
          <p:cNvSpPr/>
          <p:nvPr/>
        </p:nvSpPr>
        <p:spPr>
          <a:xfrm>
            <a:off x="9090631" y="1436274"/>
            <a:ext cx="760492" cy="4444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TextBox 27"/>
          <p:cNvSpPr txBox="1"/>
          <p:nvPr/>
        </p:nvSpPr>
        <p:spPr>
          <a:xfrm>
            <a:off x="8212066" y="972376"/>
            <a:ext cx="2517621" cy="369332"/>
          </a:xfrm>
          <a:prstGeom prst="rect">
            <a:avLst/>
          </a:prstGeom>
          <a:noFill/>
        </p:spPr>
        <p:txBody>
          <a:bodyPr wrap="square" rtlCol="0">
            <a:spAutoFit/>
          </a:bodyPr>
          <a:lstStyle/>
          <a:p>
            <a:r>
              <a:rPr lang="ru-RU" dirty="0">
                <a:solidFill>
                  <a:srgbClr val="C00000"/>
                </a:solidFill>
                <a:latin typeface="Century" panose="02040604050505020304" pitchFamily="18" charset="0"/>
              </a:rPr>
              <a:t>101н от 04.08.2025</a:t>
            </a:r>
          </a:p>
        </p:txBody>
      </p:sp>
      <p:sp>
        <p:nvSpPr>
          <p:cNvPr id="29" name="TextBox 28"/>
          <p:cNvSpPr txBox="1"/>
          <p:nvPr/>
        </p:nvSpPr>
        <p:spPr>
          <a:xfrm>
            <a:off x="6488329" y="2285937"/>
            <a:ext cx="5452873" cy="4524315"/>
          </a:xfrm>
          <a:prstGeom prst="rect">
            <a:avLst/>
          </a:prstGeom>
          <a:noFill/>
        </p:spPr>
        <p:txBody>
          <a:bodyPr wrap="square" rtlCol="0">
            <a:spAutoFit/>
          </a:bodyPr>
          <a:lstStyle/>
          <a:p>
            <a:r>
              <a:rPr lang="ru-RU" u="sng" dirty="0">
                <a:latin typeface="Century" panose="02040604050505020304" pitchFamily="18" charset="0"/>
              </a:rPr>
              <a:t>Исключены:</a:t>
            </a:r>
          </a:p>
          <a:p>
            <a:pPr marL="285750" indent="-285750">
              <a:buFont typeface="Arial" panose="020B0604020202020204" pitchFamily="34" charset="0"/>
              <a:buChar char="•"/>
            </a:pPr>
            <a:r>
              <a:rPr lang="ru-RU" dirty="0">
                <a:latin typeface="Century" panose="02040604050505020304" pitchFamily="18" charset="0"/>
              </a:rPr>
              <a:t>Сведения о направлениях деятельности </a:t>
            </a:r>
            <a:br>
              <a:rPr lang="ru-RU" dirty="0">
                <a:latin typeface="Century" panose="02040604050505020304" pitchFamily="18" charset="0"/>
              </a:rPr>
            </a:br>
            <a:r>
              <a:rPr lang="ru-RU" dirty="0">
                <a:latin typeface="Century" panose="02040604050505020304" pitchFamily="18" charset="0"/>
              </a:rPr>
              <a:t>(Таблица № 1);</a:t>
            </a:r>
          </a:p>
          <a:p>
            <a:pPr marL="285750" indent="-285750">
              <a:buFont typeface="Arial" panose="020B0604020202020204" pitchFamily="34" charset="0"/>
              <a:buChar char="•"/>
            </a:pPr>
            <a:r>
              <a:rPr lang="ru-RU" dirty="0">
                <a:latin typeface="Century" panose="02040604050505020304" pitchFamily="18" charset="0"/>
              </a:rPr>
              <a:t>Сведения о проведении инвентаризаций </a:t>
            </a:r>
            <a:br>
              <a:rPr lang="ru-RU" dirty="0">
                <a:latin typeface="Century" panose="02040604050505020304" pitchFamily="18" charset="0"/>
              </a:rPr>
            </a:br>
            <a:r>
              <a:rPr lang="ru-RU" dirty="0">
                <a:latin typeface="Century" panose="02040604050505020304" pitchFamily="18" charset="0"/>
              </a:rPr>
              <a:t>(Таблица № 6);</a:t>
            </a:r>
          </a:p>
          <a:p>
            <a:pPr marL="285750" indent="-285750">
              <a:buFont typeface="Arial" panose="020B0604020202020204" pitchFamily="34" charset="0"/>
              <a:buChar char="•"/>
            </a:pPr>
            <a:r>
              <a:rPr lang="ru-RU" dirty="0">
                <a:latin typeface="Century" panose="02040604050505020304" pitchFamily="18" charset="0"/>
              </a:rPr>
              <a:t>Анализ отчета об исполнении учреждением плана его деятельности (Таблица № 9)</a:t>
            </a:r>
          </a:p>
          <a:p>
            <a:r>
              <a:rPr lang="ru-RU" u="sng" dirty="0">
                <a:latin typeface="Century" panose="02040604050505020304" pitchFamily="18" charset="0"/>
              </a:rPr>
              <a:t>Изменения:</a:t>
            </a:r>
          </a:p>
          <a:p>
            <a:pPr marL="285750" indent="-285750">
              <a:buFont typeface="Arial" panose="020B0604020202020204" pitchFamily="34" charset="0"/>
              <a:buChar char="•"/>
            </a:pPr>
            <a:r>
              <a:rPr lang="ru-RU" dirty="0">
                <a:latin typeface="Century" panose="02040604050505020304" pitchFamily="18" charset="0"/>
              </a:rPr>
              <a:t>Отчет о финансовых результатах деятельности учреждения (ф. 0503721);</a:t>
            </a:r>
          </a:p>
          <a:p>
            <a:pPr marL="285750" indent="-285750">
              <a:buFont typeface="Arial" panose="020B0604020202020204" pitchFamily="34" charset="0"/>
              <a:buChar char="•"/>
            </a:pPr>
            <a:r>
              <a:rPr lang="ru-RU" dirty="0">
                <a:latin typeface="Century" panose="02040604050505020304" pitchFamily="18" charset="0"/>
              </a:rPr>
              <a:t>Прочие вопросы деятельности учреждения (Таблица № 12);</a:t>
            </a:r>
          </a:p>
          <a:p>
            <a:pPr marL="285750" indent="-285750">
              <a:buFont typeface="Arial" panose="020B0604020202020204" pitchFamily="34" charset="0"/>
              <a:buChar char="•"/>
            </a:pPr>
            <a:r>
              <a:rPr lang="ru-RU" dirty="0">
                <a:latin typeface="Century" panose="02040604050505020304" pitchFamily="18" charset="0"/>
              </a:rPr>
              <a:t>Сведения об организационной структуре учреждения (Таблица № 7);</a:t>
            </a:r>
          </a:p>
          <a:p>
            <a:pPr marL="285750" indent="-285750">
              <a:buFont typeface="Arial" panose="020B0604020202020204" pitchFamily="34" charset="0"/>
              <a:buChar char="•"/>
            </a:pPr>
            <a:r>
              <a:rPr lang="ru-RU" dirty="0">
                <a:latin typeface="Century" panose="02040604050505020304" pitchFamily="18" charset="0"/>
              </a:rPr>
              <a:t>Сведения о результатах деятельности учреждения (Таблица № 8)</a:t>
            </a:r>
          </a:p>
        </p:txBody>
      </p:sp>
      <p:cxnSp>
        <p:nvCxnSpPr>
          <p:cNvPr id="31" name="Прямая соединительная линия 30"/>
          <p:cNvCxnSpPr/>
          <p:nvPr/>
        </p:nvCxnSpPr>
        <p:spPr>
          <a:xfrm flipV="1">
            <a:off x="6210677" y="2018923"/>
            <a:ext cx="0" cy="47243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9575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30</a:t>
            </a:fld>
            <a:endParaRPr lang="ru-RU" dirty="0">
              <a:solidFill>
                <a:srgbClr val="44546A"/>
              </a:solidFill>
            </a:endParaRPr>
          </a:p>
        </p:txBody>
      </p:sp>
      <p:sp>
        <p:nvSpPr>
          <p:cNvPr id="10" name="TextBox 9"/>
          <p:cNvSpPr txBox="1"/>
          <p:nvPr/>
        </p:nvSpPr>
        <p:spPr>
          <a:xfrm>
            <a:off x="2041451" y="905748"/>
            <a:ext cx="5713229" cy="461665"/>
          </a:xfrm>
          <a:prstGeom prst="rect">
            <a:avLst/>
          </a:prstGeom>
          <a:noFill/>
        </p:spPr>
        <p:txBody>
          <a:bodyPr wrap="square" rtlCol="0">
            <a:spAutoFit/>
          </a:bodyPr>
          <a:lstStyle/>
          <a:p>
            <a:pPr algn="ctr"/>
            <a:r>
              <a:rPr lang="ru-RU" sz="2400" dirty="0">
                <a:solidFill>
                  <a:srgbClr val="002060"/>
                </a:solidFill>
              </a:rPr>
              <a:t>Применение КОСГУ (изменения в 209н)</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6" name="TextBox 15"/>
          <p:cNvSpPr txBox="1"/>
          <p:nvPr/>
        </p:nvSpPr>
        <p:spPr>
          <a:xfrm>
            <a:off x="4590965" y="1636017"/>
            <a:ext cx="3461426" cy="830997"/>
          </a:xfrm>
          <a:prstGeom prst="rect">
            <a:avLst/>
          </a:prstGeom>
          <a:noFill/>
        </p:spPr>
        <p:txBody>
          <a:bodyPr wrap="square" rtlCol="0">
            <a:spAutoFit/>
          </a:bodyPr>
          <a:lstStyle/>
          <a:p>
            <a:pPr algn="ctr"/>
            <a:r>
              <a:rPr lang="ru-RU" sz="2400" dirty="0">
                <a:solidFill>
                  <a:srgbClr val="002060"/>
                </a:solidFill>
              </a:rPr>
              <a:t>Особенности отражения туристического налога</a:t>
            </a:r>
          </a:p>
        </p:txBody>
      </p:sp>
      <p:sp>
        <p:nvSpPr>
          <p:cNvPr id="18" name="TextBox 17"/>
          <p:cNvSpPr txBox="1"/>
          <p:nvPr/>
        </p:nvSpPr>
        <p:spPr>
          <a:xfrm>
            <a:off x="446568" y="1636018"/>
            <a:ext cx="3514212" cy="830997"/>
          </a:xfrm>
          <a:prstGeom prst="rect">
            <a:avLst/>
          </a:prstGeom>
          <a:noFill/>
        </p:spPr>
        <p:txBody>
          <a:bodyPr wrap="square" rtlCol="0">
            <a:spAutoFit/>
          </a:bodyPr>
          <a:lstStyle/>
          <a:p>
            <a:pPr algn="ctr"/>
            <a:r>
              <a:rPr lang="ru-RU" sz="2400" dirty="0">
                <a:solidFill>
                  <a:srgbClr val="002060"/>
                </a:solidFill>
              </a:rPr>
              <a:t>Исключена детализация КОСГУ 340, 440</a:t>
            </a:r>
          </a:p>
        </p:txBody>
      </p:sp>
      <p:sp>
        <p:nvSpPr>
          <p:cNvPr id="11" name="TextBox 10"/>
          <p:cNvSpPr txBox="1"/>
          <p:nvPr/>
        </p:nvSpPr>
        <p:spPr>
          <a:xfrm>
            <a:off x="8399721" y="2889694"/>
            <a:ext cx="3658034" cy="3785652"/>
          </a:xfrm>
          <a:prstGeom prst="rect">
            <a:avLst/>
          </a:prstGeom>
          <a:noFill/>
        </p:spPr>
        <p:txBody>
          <a:bodyPr wrap="square" rtlCol="0">
            <a:spAutoFit/>
          </a:bodyPr>
          <a:lstStyle/>
          <a:p>
            <a:pPr algn="ctr"/>
            <a:r>
              <a:rPr lang="ru-RU" sz="2000" dirty="0">
                <a:solidFill>
                  <a:srgbClr val="002060"/>
                </a:solidFill>
              </a:rPr>
              <a:t>КОСГУ 630 «Уменьшение стоимости акций и иных финансовых инструментов»</a:t>
            </a:r>
          </a:p>
          <a:p>
            <a:pPr algn="ctr"/>
            <a:r>
              <a:rPr lang="ru-RU" sz="2000" dirty="0">
                <a:solidFill>
                  <a:srgbClr val="002060"/>
                </a:solidFill>
              </a:rPr>
              <a:t>(в части поступлений денежных средств от реализации конфискованных акций и иных финансовых инструментов, в том числе полученных в результате совершения коррупционных правонарушений)</a:t>
            </a:r>
          </a:p>
          <a:p>
            <a:pPr algn="ctr"/>
            <a:endParaRPr lang="ru-RU" sz="2000" dirty="0">
              <a:solidFill>
                <a:srgbClr val="002060"/>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896164295"/>
              </p:ext>
            </p:extLst>
          </p:nvPr>
        </p:nvGraphicFramePr>
        <p:xfrm>
          <a:off x="940453" y="2970874"/>
          <a:ext cx="2392326" cy="3377565"/>
        </p:xfrm>
        <a:graphic>
          <a:graphicData uri="http://schemas.openxmlformats.org/drawingml/2006/table">
            <a:tbl>
              <a:tblPr/>
              <a:tblGrid>
                <a:gridCol w="1196163">
                  <a:extLst>
                    <a:ext uri="{9D8B030D-6E8A-4147-A177-3AD203B41FA5}">
                      <a16:colId xmlns:a16="http://schemas.microsoft.com/office/drawing/2014/main" val="20000"/>
                    </a:ext>
                  </a:extLst>
                </a:gridCol>
                <a:gridCol w="1196163">
                  <a:extLst>
                    <a:ext uri="{9D8B030D-6E8A-4147-A177-3AD203B41FA5}">
                      <a16:colId xmlns:a16="http://schemas.microsoft.com/office/drawing/2014/main" val="20001"/>
                    </a:ext>
                  </a:extLst>
                </a:gridCol>
              </a:tblGrid>
              <a:tr h="328838">
                <a:tc>
                  <a:txBody>
                    <a:bodyPr/>
                    <a:lstStyle/>
                    <a:p>
                      <a:pPr algn="ctr" fontAlgn="b"/>
                      <a:r>
                        <a:rPr lang="ru-RU" sz="2400" b="0" i="0" u="none" strike="noStrike" dirty="0">
                          <a:solidFill>
                            <a:srgbClr val="002060"/>
                          </a:solidFill>
                          <a:effectLst/>
                          <a:latin typeface="+mn-lt"/>
                        </a:rPr>
                        <a:t>340</a:t>
                      </a:r>
                    </a:p>
                  </a:txBody>
                  <a:tcPr marL="9525" marR="9525" marT="9525" marB="0" anchor="b">
                    <a:lnL>
                      <a:noFill/>
                    </a:lnL>
                    <a:lnR>
                      <a:noFill/>
                    </a:lnR>
                    <a:lnT>
                      <a:noFill/>
                    </a:lnT>
                    <a:lnB>
                      <a:noFill/>
                    </a:lnB>
                  </a:tcPr>
                </a:tc>
                <a:tc>
                  <a:txBody>
                    <a:bodyPr/>
                    <a:lstStyle/>
                    <a:p>
                      <a:pPr algn="ctr" fontAlgn="b"/>
                      <a:r>
                        <a:rPr lang="ru-RU" sz="2400" b="0" i="0" u="none" strike="noStrike" dirty="0">
                          <a:solidFill>
                            <a:srgbClr val="002060"/>
                          </a:solidFill>
                          <a:effectLst/>
                          <a:latin typeface="+mn-lt"/>
                        </a:rPr>
                        <a:t>440</a:t>
                      </a:r>
                    </a:p>
                  </a:txBody>
                  <a:tcPr marL="9525" marR="9525" marT="9525" marB="0" anchor="b">
                    <a:lnL>
                      <a:noFill/>
                    </a:lnL>
                    <a:lnR>
                      <a:noFill/>
                    </a:lnR>
                    <a:lnT>
                      <a:noFill/>
                    </a:lnT>
                    <a:lnB>
                      <a:noFill/>
                    </a:lnB>
                  </a:tcPr>
                </a:tc>
                <a:extLst>
                  <a:ext uri="{0D108BD9-81ED-4DB2-BD59-A6C34878D82A}">
                    <a16:rowId xmlns:a16="http://schemas.microsoft.com/office/drawing/2014/main" val="10000"/>
                  </a:ext>
                </a:extLst>
              </a:tr>
              <a:tr h="328838">
                <a:tc>
                  <a:txBody>
                    <a:bodyPr/>
                    <a:lstStyle/>
                    <a:p>
                      <a:pPr algn="ctr" fontAlgn="b"/>
                      <a:r>
                        <a:rPr lang="ru-RU" sz="2400" b="0" i="0" u="none" strike="sngStrike" baseline="0" dirty="0">
                          <a:solidFill>
                            <a:srgbClr val="C00000"/>
                          </a:solidFill>
                          <a:effectLst/>
                          <a:latin typeface="+mn-lt"/>
                        </a:rPr>
                        <a:t>341</a:t>
                      </a:r>
                    </a:p>
                  </a:txBody>
                  <a:tcPr marL="9525" marR="9525" marT="9525" marB="0" anchor="b">
                    <a:lnL>
                      <a:noFill/>
                    </a:lnL>
                    <a:lnR>
                      <a:noFill/>
                    </a:lnR>
                    <a:lnT>
                      <a:noFill/>
                    </a:lnT>
                    <a:lnB>
                      <a:noFill/>
                    </a:lnB>
                  </a:tcPr>
                </a:tc>
                <a:tc>
                  <a:txBody>
                    <a:bodyPr/>
                    <a:lstStyle/>
                    <a:p>
                      <a:pPr algn="ctr" fontAlgn="b"/>
                      <a:r>
                        <a:rPr lang="ru-RU" sz="2400" b="0" i="0" u="none" strike="sngStrike" baseline="0">
                          <a:solidFill>
                            <a:srgbClr val="C00000"/>
                          </a:solidFill>
                          <a:effectLst/>
                          <a:latin typeface="+mn-lt"/>
                        </a:rPr>
                        <a:t>441</a:t>
                      </a:r>
                    </a:p>
                  </a:txBody>
                  <a:tcPr marL="9525" marR="9525" marT="9525" marB="0" anchor="b">
                    <a:lnL>
                      <a:noFill/>
                    </a:lnL>
                    <a:lnR>
                      <a:noFill/>
                    </a:lnR>
                    <a:lnT>
                      <a:noFill/>
                    </a:lnT>
                    <a:lnB>
                      <a:noFill/>
                    </a:lnB>
                  </a:tcPr>
                </a:tc>
                <a:extLst>
                  <a:ext uri="{0D108BD9-81ED-4DB2-BD59-A6C34878D82A}">
                    <a16:rowId xmlns:a16="http://schemas.microsoft.com/office/drawing/2014/main" val="10001"/>
                  </a:ext>
                </a:extLst>
              </a:tr>
              <a:tr h="328838">
                <a:tc>
                  <a:txBody>
                    <a:bodyPr/>
                    <a:lstStyle/>
                    <a:p>
                      <a:pPr algn="ctr" fontAlgn="b"/>
                      <a:r>
                        <a:rPr lang="ru-RU" sz="2400" b="0" i="0" u="none" strike="sngStrike" baseline="0" dirty="0">
                          <a:solidFill>
                            <a:srgbClr val="C00000"/>
                          </a:solidFill>
                          <a:effectLst/>
                          <a:latin typeface="+mn-lt"/>
                        </a:rPr>
                        <a:t>342</a:t>
                      </a:r>
                    </a:p>
                  </a:txBody>
                  <a:tcPr marL="9525" marR="9525" marT="9525" marB="0" anchor="b">
                    <a:lnL>
                      <a:noFill/>
                    </a:lnL>
                    <a:lnR>
                      <a:noFill/>
                    </a:lnR>
                    <a:lnT>
                      <a:noFill/>
                    </a:lnT>
                    <a:lnB>
                      <a:noFill/>
                    </a:lnB>
                  </a:tcPr>
                </a:tc>
                <a:tc>
                  <a:txBody>
                    <a:bodyPr/>
                    <a:lstStyle/>
                    <a:p>
                      <a:pPr algn="ctr" fontAlgn="b"/>
                      <a:r>
                        <a:rPr lang="ru-RU" sz="2400" b="0" i="0" u="none" strike="sngStrike" baseline="0">
                          <a:solidFill>
                            <a:srgbClr val="C00000"/>
                          </a:solidFill>
                          <a:effectLst/>
                          <a:latin typeface="+mn-lt"/>
                        </a:rPr>
                        <a:t>442</a:t>
                      </a:r>
                    </a:p>
                  </a:txBody>
                  <a:tcPr marL="9525" marR="9525" marT="9525" marB="0" anchor="b">
                    <a:lnL>
                      <a:noFill/>
                    </a:lnL>
                    <a:lnR>
                      <a:noFill/>
                    </a:lnR>
                    <a:lnT>
                      <a:noFill/>
                    </a:lnT>
                    <a:lnB>
                      <a:noFill/>
                    </a:lnB>
                  </a:tcPr>
                </a:tc>
                <a:extLst>
                  <a:ext uri="{0D108BD9-81ED-4DB2-BD59-A6C34878D82A}">
                    <a16:rowId xmlns:a16="http://schemas.microsoft.com/office/drawing/2014/main" val="10002"/>
                  </a:ext>
                </a:extLst>
              </a:tr>
              <a:tr h="328838">
                <a:tc>
                  <a:txBody>
                    <a:bodyPr/>
                    <a:lstStyle/>
                    <a:p>
                      <a:pPr algn="ctr" fontAlgn="b"/>
                      <a:r>
                        <a:rPr lang="ru-RU" sz="2400" b="0" i="0" u="none" strike="sngStrike" baseline="0" dirty="0">
                          <a:solidFill>
                            <a:srgbClr val="C00000"/>
                          </a:solidFill>
                          <a:effectLst/>
                          <a:latin typeface="+mn-lt"/>
                        </a:rPr>
                        <a:t>343</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443</a:t>
                      </a:r>
                    </a:p>
                  </a:txBody>
                  <a:tcPr marL="9525" marR="9525" marT="9525" marB="0" anchor="b">
                    <a:lnL>
                      <a:noFill/>
                    </a:lnL>
                    <a:lnR>
                      <a:noFill/>
                    </a:lnR>
                    <a:lnT>
                      <a:noFill/>
                    </a:lnT>
                    <a:lnB>
                      <a:noFill/>
                    </a:lnB>
                  </a:tcPr>
                </a:tc>
                <a:extLst>
                  <a:ext uri="{0D108BD9-81ED-4DB2-BD59-A6C34878D82A}">
                    <a16:rowId xmlns:a16="http://schemas.microsoft.com/office/drawing/2014/main" val="10003"/>
                  </a:ext>
                </a:extLst>
              </a:tr>
              <a:tr h="328838">
                <a:tc>
                  <a:txBody>
                    <a:bodyPr/>
                    <a:lstStyle/>
                    <a:p>
                      <a:pPr algn="ctr" fontAlgn="b"/>
                      <a:r>
                        <a:rPr lang="ru-RU" sz="2400" b="0" i="0" u="none" strike="sngStrike" baseline="0">
                          <a:solidFill>
                            <a:srgbClr val="C00000"/>
                          </a:solidFill>
                          <a:effectLst/>
                          <a:latin typeface="+mn-lt"/>
                        </a:rPr>
                        <a:t>344</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444</a:t>
                      </a:r>
                    </a:p>
                  </a:txBody>
                  <a:tcPr marL="9525" marR="9525" marT="9525" marB="0" anchor="b">
                    <a:lnL>
                      <a:noFill/>
                    </a:lnL>
                    <a:lnR>
                      <a:noFill/>
                    </a:lnR>
                    <a:lnT>
                      <a:noFill/>
                    </a:lnT>
                    <a:lnB>
                      <a:noFill/>
                    </a:lnB>
                  </a:tcPr>
                </a:tc>
                <a:extLst>
                  <a:ext uri="{0D108BD9-81ED-4DB2-BD59-A6C34878D82A}">
                    <a16:rowId xmlns:a16="http://schemas.microsoft.com/office/drawing/2014/main" val="10004"/>
                  </a:ext>
                </a:extLst>
              </a:tr>
              <a:tr h="328838">
                <a:tc>
                  <a:txBody>
                    <a:bodyPr/>
                    <a:lstStyle/>
                    <a:p>
                      <a:pPr algn="ctr" fontAlgn="b"/>
                      <a:r>
                        <a:rPr lang="ru-RU" sz="2400" b="0" i="0" u="none" strike="sngStrike" baseline="0">
                          <a:solidFill>
                            <a:srgbClr val="C00000"/>
                          </a:solidFill>
                          <a:effectLst/>
                          <a:latin typeface="+mn-lt"/>
                        </a:rPr>
                        <a:t>345</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445</a:t>
                      </a:r>
                    </a:p>
                  </a:txBody>
                  <a:tcPr marL="9525" marR="9525" marT="9525" marB="0" anchor="b">
                    <a:lnL>
                      <a:noFill/>
                    </a:lnL>
                    <a:lnR>
                      <a:noFill/>
                    </a:lnR>
                    <a:lnT>
                      <a:noFill/>
                    </a:lnT>
                    <a:lnB>
                      <a:noFill/>
                    </a:lnB>
                  </a:tcPr>
                </a:tc>
                <a:extLst>
                  <a:ext uri="{0D108BD9-81ED-4DB2-BD59-A6C34878D82A}">
                    <a16:rowId xmlns:a16="http://schemas.microsoft.com/office/drawing/2014/main" val="10005"/>
                  </a:ext>
                </a:extLst>
              </a:tr>
              <a:tr h="328838">
                <a:tc>
                  <a:txBody>
                    <a:bodyPr/>
                    <a:lstStyle/>
                    <a:p>
                      <a:pPr algn="ctr" fontAlgn="b"/>
                      <a:r>
                        <a:rPr lang="ru-RU" sz="2400" b="0" i="0" u="none" strike="sngStrike" baseline="0">
                          <a:solidFill>
                            <a:srgbClr val="C00000"/>
                          </a:solidFill>
                          <a:effectLst/>
                          <a:latin typeface="+mn-lt"/>
                        </a:rPr>
                        <a:t>346</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446</a:t>
                      </a:r>
                    </a:p>
                  </a:txBody>
                  <a:tcPr marL="9525" marR="9525" marT="9525" marB="0" anchor="b">
                    <a:lnL>
                      <a:noFill/>
                    </a:lnL>
                    <a:lnR>
                      <a:noFill/>
                    </a:lnR>
                    <a:lnT>
                      <a:noFill/>
                    </a:lnT>
                    <a:lnB>
                      <a:noFill/>
                    </a:lnB>
                  </a:tcPr>
                </a:tc>
                <a:extLst>
                  <a:ext uri="{0D108BD9-81ED-4DB2-BD59-A6C34878D82A}">
                    <a16:rowId xmlns:a16="http://schemas.microsoft.com/office/drawing/2014/main" val="10006"/>
                  </a:ext>
                </a:extLst>
              </a:tr>
              <a:tr h="328838">
                <a:tc>
                  <a:txBody>
                    <a:bodyPr/>
                    <a:lstStyle/>
                    <a:p>
                      <a:pPr algn="ctr" fontAlgn="b"/>
                      <a:r>
                        <a:rPr lang="ru-RU" sz="2400" b="0" i="0" u="none" strike="sngStrike" baseline="0">
                          <a:solidFill>
                            <a:srgbClr val="C00000"/>
                          </a:solidFill>
                          <a:effectLst/>
                          <a:latin typeface="+mn-lt"/>
                        </a:rPr>
                        <a:t>347</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447</a:t>
                      </a:r>
                    </a:p>
                  </a:txBody>
                  <a:tcPr marL="9525" marR="9525" marT="9525" marB="0" anchor="b">
                    <a:lnL>
                      <a:noFill/>
                    </a:lnL>
                    <a:lnR>
                      <a:noFill/>
                    </a:lnR>
                    <a:lnT>
                      <a:noFill/>
                    </a:lnT>
                    <a:lnB>
                      <a:noFill/>
                    </a:lnB>
                  </a:tcPr>
                </a:tc>
                <a:extLst>
                  <a:ext uri="{0D108BD9-81ED-4DB2-BD59-A6C34878D82A}">
                    <a16:rowId xmlns:a16="http://schemas.microsoft.com/office/drawing/2014/main" val="10007"/>
                  </a:ext>
                </a:extLst>
              </a:tr>
              <a:tr h="328838">
                <a:tc>
                  <a:txBody>
                    <a:bodyPr/>
                    <a:lstStyle/>
                    <a:p>
                      <a:pPr algn="ctr" fontAlgn="b"/>
                      <a:r>
                        <a:rPr lang="ru-RU" sz="2400" b="0" i="0" u="none" strike="sngStrike" baseline="0" dirty="0">
                          <a:solidFill>
                            <a:srgbClr val="C00000"/>
                          </a:solidFill>
                          <a:effectLst/>
                          <a:latin typeface="+mn-lt"/>
                        </a:rPr>
                        <a:t>349</a:t>
                      </a:r>
                    </a:p>
                  </a:txBody>
                  <a:tcPr marL="9525" marR="9525" marT="9525" marB="0" anchor="b">
                    <a:lnL>
                      <a:noFill/>
                    </a:lnL>
                    <a:lnR>
                      <a:noFill/>
                    </a:lnR>
                    <a:lnT>
                      <a:noFill/>
                    </a:lnT>
                    <a:lnB>
                      <a:noFill/>
                    </a:lnB>
                  </a:tcPr>
                </a:tc>
                <a:tc>
                  <a:txBody>
                    <a:bodyPr/>
                    <a:lstStyle/>
                    <a:p>
                      <a:pPr algn="ctr" fontAlgn="b"/>
                      <a:r>
                        <a:rPr lang="ru-RU" sz="2400" b="0" i="0" u="none" strike="sngStrike" baseline="0" dirty="0">
                          <a:solidFill>
                            <a:srgbClr val="C00000"/>
                          </a:solidFill>
                          <a:effectLst/>
                          <a:latin typeface="+mn-lt"/>
                        </a:rPr>
                        <a:t>449</a:t>
                      </a:r>
                    </a:p>
                  </a:txBody>
                  <a:tcPr marL="9525" marR="9525" marT="9525" marB="0" anchor="b">
                    <a:lnL>
                      <a:noFill/>
                    </a:lnL>
                    <a:lnR>
                      <a:noFill/>
                    </a:lnR>
                    <a:lnT>
                      <a:noFill/>
                    </a:lnT>
                    <a:lnB>
                      <a:noFill/>
                    </a:lnB>
                  </a:tcPr>
                </a:tc>
                <a:extLst>
                  <a:ext uri="{0D108BD9-81ED-4DB2-BD59-A6C34878D82A}">
                    <a16:rowId xmlns:a16="http://schemas.microsoft.com/office/drawing/2014/main" val="10008"/>
                  </a:ext>
                </a:extLst>
              </a:tr>
            </a:tbl>
          </a:graphicData>
        </a:graphic>
      </p:graphicFrame>
      <p:sp>
        <p:nvSpPr>
          <p:cNvPr id="12" name="TextBox 11"/>
          <p:cNvSpPr txBox="1"/>
          <p:nvPr/>
        </p:nvSpPr>
        <p:spPr>
          <a:xfrm>
            <a:off x="4590965" y="2889694"/>
            <a:ext cx="3461426" cy="1200329"/>
          </a:xfrm>
          <a:prstGeom prst="rect">
            <a:avLst/>
          </a:prstGeom>
          <a:noFill/>
        </p:spPr>
        <p:txBody>
          <a:bodyPr wrap="square" rtlCol="0">
            <a:spAutoFit/>
          </a:bodyPr>
          <a:lstStyle/>
          <a:p>
            <a:pPr algn="ctr"/>
            <a:r>
              <a:rPr lang="ru-RU" sz="2400" dirty="0">
                <a:solidFill>
                  <a:srgbClr val="002060"/>
                </a:solidFill>
              </a:rPr>
              <a:t>Начисление – КОСГУ 131</a:t>
            </a:r>
          </a:p>
          <a:p>
            <a:pPr algn="ctr"/>
            <a:endParaRPr lang="ru-RU" sz="2400" dirty="0">
              <a:solidFill>
                <a:srgbClr val="002060"/>
              </a:solidFill>
            </a:endParaRPr>
          </a:p>
          <a:p>
            <a:pPr algn="ctr"/>
            <a:r>
              <a:rPr lang="ru-RU" sz="2400" dirty="0">
                <a:solidFill>
                  <a:srgbClr val="002060"/>
                </a:solidFill>
              </a:rPr>
              <a:t>Уплата – КОСГУ 189</a:t>
            </a:r>
          </a:p>
        </p:txBody>
      </p:sp>
      <p:sp>
        <p:nvSpPr>
          <p:cNvPr id="5" name="Прямоугольник 4"/>
          <p:cNvSpPr/>
          <p:nvPr/>
        </p:nvSpPr>
        <p:spPr>
          <a:xfrm>
            <a:off x="8032987" y="1636017"/>
            <a:ext cx="4159013" cy="830997"/>
          </a:xfrm>
          <a:prstGeom prst="rect">
            <a:avLst/>
          </a:prstGeom>
          <a:noFill/>
        </p:spPr>
        <p:txBody>
          <a:bodyPr wrap="square" rtlCol="0">
            <a:spAutoFit/>
          </a:bodyPr>
          <a:lstStyle/>
          <a:p>
            <a:pPr algn="ctr"/>
            <a:r>
              <a:rPr lang="ru-RU" sz="2400" dirty="0">
                <a:solidFill>
                  <a:srgbClr val="002060"/>
                </a:solidFill>
              </a:rPr>
              <a:t>Перечень статей КОСГУ, относящихся к доходам</a:t>
            </a:r>
          </a:p>
        </p:txBody>
      </p:sp>
      <p:cxnSp>
        <p:nvCxnSpPr>
          <p:cNvPr id="17" name="Прямая соединительная линия 16"/>
          <p:cNvCxnSpPr/>
          <p:nvPr/>
        </p:nvCxnSpPr>
        <p:spPr>
          <a:xfrm>
            <a:off x="4184063" y="1623270"/>
            <a:ext cx="0" cy="47251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8249244" y="1669312"/>
            <a:ext cx="0" cy="472516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7628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31</a:t>
            </a:fld>
            <a:endParaRPr lang="ru-RU" dirty="0">
              <a:solidFill>
                <a:srgbClr val="44546A"/>
              </a:solidFill>
            </a:endParaRPr>
          </a:p>
        </p:txBody>
      </p:sp>
      <p:sp>
        <p:nvSpPr>
          <p:cNvPr id="10" name="TextBox 9"/>
          <p:cNvSpPr txBox="1"/>
          <p:nvPr/>
        </p:nvSpPr>
        <p:spPr>
          <a:xfrm>
            <a:off x="4002193" y="982184"/>
            <a:ext cx="4092424" cy="461665"/>
          </a:xfrm>
          <a:prstGeom prst="rect">
            <a:avLst/>
          </a:prstGeom>
          <a:noFill/>
        </p:spPr>
        <p:txBody>
          <a:bodyPr wrap="square" rtlCol="0">
            <a:spAutoFit/>
          </a:bodyPr>
          <a:lstStyle/>
          <a:p>
            <a:pPr algn="ctr"/>
            <a:r>
              <a:rPr lang="ru-RU" sz="2400" dirty="0">
                <a:solidFill>
                  <a:srgbClr val="002060"/>
                </a:solidFill>
              </a:rPr>
              <a:t>Гранты в форме субсидий</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6" name="TextBox 15"/>
          <p:cNvSpPr txBox="1"/>
          <p:nvPr/>
        </p:nvSpPr>
        <p:spPr>
          <a:xfrm>
            <a:off x="536414" y="1681791"/>
            <a:ext cx="10936116" cy="646331"/>
          </a:xfrm>
          <a:prstGeom prst="rect">
            <a:avLst/>
          </a:prstGeom>
          <a:noFill/>
        </p:spPr>
        <p:txBody>
          <a:bodyPr wrap="square" rtlCol="0">
            <a:spAutoFit/>
          </a:bodyPr>
          <a:lstStyle/>
          <a:p>
            <a:pPr algn="ctr"/>
            <a:r>
              <a:rPr lang="ru-RU" dirty="0">
                <a:solidFill>
                  <a:srgbClr val="002060"/>
                </a:solidFill>
              </a:rPr>
              <a:t>п. 14 СГС «Единый план счетов бухгалтерского учета государственных финансов» </a:t>
            </a:r>
            <a:br>
              <a:rPr lang="ru-RU" dirty="0">
                <a:solidFill>
                  <a:srgbClr val="002060"/>
                </a:solidFill>
              </a:rPr>
            </a:br>
            <a:r>
              <a:rPr lang="ru-RU" dirty="0">
                <a:solidFill>
                  <a:srgbClr val="002060"/>
                </a:solidFill>
              </a:rPr>
              <a:t>(приказ Минфина России от 30.08.2024 №</a:t>
            </a:r>
            <a:r>
              <a:rPr lang="en-US" dirty="0">
                <a:solidFill>
                  <a:srgbClr val="002060"/>
                </a:solidFill>
              </a:rPr>
              <a:t> 121</a:t>
            </a:r>
            <a:r>
              <a:rPr lang="ru-RU" dirty="0">
                <a:solidFill>
                  <a:srgbClr val="002060"/>
                </a:solidFill>
              </a:rPr>
              <a:t>н)</a:t>
            </a:r>
          </a:p>
        </p:txBody>
      </p:sp>
      <p:sp>
        <p:nvSpPr>
          <p:cNvPr id="9" name="Стрелка вниз 8"/>
          <p:cNvSpPr/>
          <p:nvPr/>
        </p:nvSpPr>
        <p:spPr>
          <a:xfrm>
            <a:off x="4878823" y="2523871"/>
            <a:ext cx="1158949" cy="489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36414" y="3243898"/>
            <a:ext cx="10936116" cy="369332"/>
          </a:xfrm>
          <a:prstGeom prst="rect">
            <a:avLst/>
          </a:prstGeom>
          <a:noFill/>
        </p:spPr>
        <p:txBody>
          <a:bodyPr wrap="square" rtlCol="0">
            <a:spAutoFit/>
          </a:bodyPr>
          <a:lstStyle/>
          <a:p>
            <a:pPr algn="ctr"/>
            <a:r>
              <a:rPr lang="ru-RU" dirty="0">
                <a:solidFill>
                  <a:srgbClr val="002060"/>
                </a:solidFill>
              </a:rPr>
              <a:t>КФО 5 - деятельность, осуществляемая за счет субсидии на иные цели</a:t>
            </a:r>
            <a:r>
              <a:rPr lang="ru-RU" dirty="0">
                <a:solidFill>
                  <a:srgbClr val="C00000"/>
                </a:solidFill>
              </a:rPr>
              <a:t>, грантов в форме субсидий </a:t>
            </a:r>
          </a:p>
        </p:txBody>
      </p:sp>
      <p:sp>
        <p:nvSpPr>
          <p:cNvPr id="13" name="Стрелка вниз 12"/>
          <p:cNvSpPr/>
          <p:nvPr/>
        </p:nvSpPr>
        <p:spPr>
          <a:xfrm>
            <a:off x="4912123" y="3769987"/>
            <a:ext cx="1158949" cy="489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p:cNvSpPr txBox="1"/>
          <p:nvPr/>
        </p:nvSpPr>
        <p:spPr>
          <a:xfrm>
            <a:off x="1684498" y="4390869"/>
            <a:ext cx="8706547" cy="646331"/>
          </a:xfrm>
          <a:prstGeom prst="rect">
            <a:avLst/>
          </a:prstGeom>
          <a:noFill/>
        </p:spPr>
        <p:txBody>
          <a:bodyPr wrap="square" rtlCol="0">
            <a:spAutoFit/>
          </a:bodyPr>
          <a:lstStyle/>
          <a:p>
            <a:pPr algn="ctr"/>
            <a:r>
              <a:rPr lang="ru-RU" dirty="0">
                <a:solidFill>
                  <a:srgbClr val="002060"/>
                </a:solidFill>
              </a:rPr>
              <a:t>Перенос показателей по деятельности за счет грантов в форме субсидий, учитываемых АУБУ по КФО 2 на КФО 5</a:t>
            </a:r>
          </a:p>
        </p:txBody>
      </p:sp>
      <p:sp>
        <p:nvSpPr>
          <p:cNvPr id="2" name="TextBox 1"/>
          <p:cNvSpPr txBox="1"/>
          <p:nvPr/>
        </p:nvSpPr>
        <p:spPr>
          <a:xfrm>
            <a:off x="10071049" y="4390869"/>
            <a:ext cx="1287118" cy="646331"/>
          </a:xfrm>
          <a:prstGeom prst="rect">
            <a:avLst/>
          </a:prstGeom>
          <a:noFill/>
        </p:spPr>
        <p:txBody>
          <a:bodyPr wrap="square" rtlCol="0">
            <a:spAutoFit/>
          </a:bodyPr>
          <a:lstStyle/>
          <a:p>
            <a:r>
              <a:rPr lang="ru-RU" dirty="0">
                <a:solidFill>
                  <a:srgbClr val="C00000"/>
                </a:solidFill>
              </a:rPr>
              <a:t>Порядок переноса</a:t>
            </a:r>
          </a:p>
        </p:txBody>
      </p:sp>
      <p:sp>
        <p:nvSpPr>
          <p:cNvPr id="19" name="TextBox 18"/>
          <p:cNvSpPr txBox="1"/>
          <p:nvPr/>
        </p:nvSpPr>
        <p:spPr>
          <a:xfrm>
            <a:off x="11085264" y="4259085"/>
            <a:ext cx="272903" cy="830997"/>
          </a:xfrm>
          <a:prstGeom prst="rect">
            <a:avLst/>
          </a:prstGeom>
          <a:noFill/>
        </p:spPr>
        <p:txBody>
          <a:bodyPr wrap="square" rtlCol="0">
            <a:spAutoFit/>
          </a:bodyPr>
          <a:lstStyle/>
          <a:p>
            <a:r>
              <a:rPr lang="ru-RU" sz="4800" dirty="0">
                <a:solidFill>
                  <a:srgbClr val="C00000"/>
                </a:solidFill>
                <a:latin typeface="Arial" panose="020B0604020202020204" pitchFamily="34" charset="0"/>
                <a:cs typeface="Arial" panose="020B0604020202020204" pitchFamily="34" charset="0"/>
              </a:rPr>
              <a:t>?</a:t>
            </a:r>
          </a:p>
        </p:txBody>
      </p:sp>
      <p:sp>
        <p:nvSpPr>
          <p:cNvPr id="20" name="TextBox 19"/>
          <p:cNvSpPr txBox="1"/>
          <p:nvPr/>
        </p:nvSpPr>
        <p:spPr>
          <a:xfrm>
            <a:off x="1881013" y="4259084"/>
            <a:ext cx="272903" cy="830997"/>
          </a:xfrm>
          <a:prstGeom prst="rect">
            <a:avLst/>
          </a:prstGeom>
          <a:noFill/>
        </p:spPr>
        <p:txBody>
          <a:bodyPr wrap="square" rtlCol="0">
            <a:spAutoFit/>
          </a:bodyPr>
          <a:lstStyle/>
          <a:p>
            <a:r>
              <a:rPr lang="ru-RU" sz="4800" dirty="0">
                <a:solidFill>
                  <a:srgbClr val="C0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225287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32</a:t>
            </a:fld>
            <a:endParaRPr lang="ru-RU" dirty="0">
              <a:solidFill>
                <a:srgbClr val="44546A"/>
              </a:solidFill>
            </a:endParaRPr>
          </a:p>
        </p:txBody>
      </p:sp>
      <p:sp>
        <p:nvSpPr>
          <p:cNvPr id="10" name="TextBox 9"/>
          <p:cNvSpPr txBox="1"/>
          <p:nvPr/>
        </p:nvSpPr>
        <p:spPr>
          <a:xfrm>
            <a:off x="4002193" y="982184"/>
            <a:ext cx="4092424" cy="461665"/>
          </a:xfrm>
          <a:prstGeom prst="rect">
            <a:avLst/>
          </a:prstGeom>
          <a:noFill/>
        </p:spPr>
        <p:txBody>
          <a:bodyPr wrap="square" rtlCol="0">
            <a:spAutoFit/>
          </a:bodyPr>
          <a:lstStyle/>
          <a:p>
            <a:pPr algn="ctr"/>
            <a:r>
              <a:rPr lang="ru-RU" sz="2400" dirty="0">
                <a:solidFill>
                  <a:srgbClr val="002060"/>
                </a:solidFill>
              </a:rPr>
              <a:t>Гранты в форме субсидий</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4" name="Скругленный прямоугольник 3"/>
          <p:cNvSpPr/>
          <p:nvPr/>
        </p:nvSpPr>
        <p:spPr>
          <a:xfrm>
            <a:off x="493885" y="1850065"/>
            <a:ext cx="7119027" cy="6698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Лицевые счета в ТОФК</a:t>
            </a:r>
          </a:p>
        </p:txBody>
      </p:sp>
      <p:sp>
        <p:nvSpPr>
          <p:cNvPr id="20" name="Скругленный прямоугольник 19"/>
          <p:cNvSpPr/>
          <p:nvPr/>
        </p:nvSpPr>
        <p:spPr>
          <a:xfrm>
            <a:off x="9154633" y="1850064"/>
            <a:ext cx="2498651" cy="6698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Лицевые счета в ФО</a:t>
            </a:r>
          </a:p>
        </p:txBody>
      </p:sp>
      <p:sp>
        <p:nvSpPr>
          <p:cNvPr id="5" name="Скругленный прямоугольник 4"/>
          <p:cNvSpPr/>
          <p:nvPr/>
        </p:nvSpPr>
        <p:spPr>
          <a:xfrm>
            <a:off x="489098" y="2775099"/>
            <a:ext cx="1881962" cy="5741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АУБУ ФБ</a:t>
            </a:r>
          </a:p>
        </p:txBody>
      </p:sp>
      <p:sp>
        <p:nvSpPr>
          <p:cNvPr id="21" name="Скругленный прямоугольник 20"/>
          <p:cNvSpPr/>
          <p:nvPr/>
        </p:nvSpPr>
        <p:spPr>
          <a:xfrm>
            <a:off x="489098" y="3944679"/>
            <a:ext cx="1881962" cy="1531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л/с 71*</a:t>
            </a:r>
          </a:p>
        </p:txBody>
      </p:sp>
      <p:sp>
        <p:nvSpPr>
          <p:cNvPr id="22" name="Скругленный прямоугольник 21"/>
          <p:cNvSpPr/>
          <p:nvPr/>
        </p:nvSpPr>
        <p:spPr>
          <a:xfrm>
            <a:off x="2693580" y="2775099"/>
            <a:ext cx="4919331" cy="5741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АУБУ БС, МБ</a:t>
            </a:r>
          </a:p>
        </p:txBody>
      </p:sp>
      <p:sp>
        <p:nvSpPr>
          <p:cNvPr id="23" name="Скругленный прямоугольник 22"/>
          <p:cNvSpPr/>
          <p:nvPr/>
        </p:nvSpPr>
        <p:spPr>
          <a:xfrm>
            <a:off x="2693579" y="3934051"/>
            <a:ext cx="2324987" cy="15417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л/с 20, 30**</a:t>
            </a:r>
          </a:p>
        </p:txBody>
      </p:sp>
      <p:sp>
        <p:nvSpPr>
          <p:cNvPr id="24" name="Скругленный прямоугольник 23"/>
          <p:cNvSpPr/>
          <p:nvPr/>
        </p:nvSpPr>
        <p:spPr>
          <a:xfrm>
            <a:off x="5287924" y="3934051"/>
            <a:ext cx="2324987" cy="15417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л/с 80, 90*</a:t>
            </a:r>
          </a:p>
        </p:txBody>
      </p:sp>
      <p:sp>
        <p:nvSpPr>
          <p:cNvPr id="6" name="Стрелка вниз 5"/>
          <p:cNvSpPr/>
          <p:nvPr/>
        </p:nvSpPr>
        <p:spPr>
          <a:xfrm>
            <a:off x="1116418" y="3498112"/>
            <a:ext cx="627321" cy="297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3542411" y="3498112"/>
            <a:ext cx="627321" cy="297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низ 25"/>
          <p:cNvSpPr/>
          <p:nvPr/>
        </p:nvSpPr>
        <p:spPr>
          <a:xfrm>
            <a:off x="6029533" y="3492798"/>
            <a:ext cx="627321" cy="297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кругленный прямоугольник 26"/>
          <p:cNvSpPr/>
          <p:nvPr/>
        </p:nvSpPr>
        <p:spPr>
          <a:xfrm>
            <a:off x="9154633" y="2775099"/>
            <a:ext cx="2498651" cy="5741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АУБУ БС, МБ</a:t>
            </a:r>
          </a:p>
        </p:txBody>
      </p:sp>
      <p:sp>
        <p:nvSpPr>
          <p:cNvPr id="28" name="Стрелка вниз 27"/>
          <p:cNvSpPr/>
          <p:nvPr/>
        </p:nvSpPr>
        <p:spPr>
          <a:xfrm>
            <a:off x="10090297" y="3487485"/>
            <a:ext cx="627321" cy="297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Скругленный прямоугольник 28"/>
          <p:cNvSpPr/>
          <p:nvPr/>
        </p:nvSpPr>
        <p:spPr>
          <a:xfrm>
            <a:off x="9154633" y="3920256"/>
            <a:ext cx="2498651" cy="15417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Решение о порядке отражения на лицевых счетах принимается финансовым органом</a:t>
            </a:r>
          </a:p>
        </p:txBody>
      </p:sp>
      <p:sp>
        <p:nvSpPr>
          <p:cNvPr id="7" name="TextBox 6"/>
          <p:cNvSpPr txBox="1"/>
          <p:nvPr/>
        </p:nvSpPr>
        <p:spPr>
          <a:xfrm>
            <a:off x="294164" y="5922556"/>
            <a:ext cx="8176437" cy="646331"/>
          </a:xfrm>
          <a:prstGeom prst="rect">
            <a:avLst/>
          </a:prstGeom>
          <a:noFill/>
        </p:spPr>
        <p:txBody>
          <a:bodyPr wrap="square" rtlCol="0">
            <a:spAutoFit/>
          </a:bodyPr>
          <a:lstStyle/>
          <a:p>
            <a:r>
              <a:rPr lang="ru-RU" dirty="0"/>
              <a:t>* Информация в отчетах по л/с в соответствующих разделах</a:t>
            </a:r>
          </a:p>
          <a:p>
            <a:r>
              <a:rPr lang="ru-RU" dirty="0"/>
              <a:t>** Информация общая по КФО 2, 3, 4, 5 (в части грантов в форме субсидий)</a:t>
            </a:r>
          </a:p>
        </p:txBody>
      </p:sp>
    </p:spTree>
    <p:extLst>
      <p:ext uri="{BB962C8B-B14F-4D97-AF65-F5344CB8AC3E}">
        <p14:creationId xmlns:p14="http://schemas.microsoft.com/office/powerpoint/2010/main" val="12727153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33</a:t>
            </a:fld>
            <a:endParaRPr lang="ru-RU" dirty="0">
              <a:solidFill>
                <a:srgbClr val="44546A"/>
              </a:solidFill>
            </a:endParaRPr>
          </a:p>
        </p:txBody>
      </p:sp>
      <p:sp>
        <p:nvSpPr>
          <p:cNvPr id="10" name="TextBox 9"/>
          <p:cNvSpPr txBox="1"/>
          <p:nvPr/>
        </p:nvSpPr>
        <p:spPr>
          <a:xfrm>
            <a:off x="2360427" y="929619"/>
            <a:ext cx="7432158" cy="461665"/>
          </a:xfrm>
          <a:prstGeom prst="rect">
            <a:avLst/>
          </a:prstGeom>
          <a:noFill/>
        </p:spPr>
        <p:txBody>
          <a:bodyPr wrap="square" rtlCol="0">
            <a:spAutoFit/>
          </a:bodyPr>
          <a:lstStyle/>
          <a:p>
            <a:pPr algn="ctr"/>
            <a:r>
              <a:rPr lang="ru-RU" sz="2400" dirty="0">
                <a:solidFill>
                  <a:srgbClr val="002060"/>
                </a:solidFill>
              </a:rPr>
              <a:t>Показатели принимаемых бюджетных обязательств</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5" name="Равно 4"/>
          <p:cNvSpPr/>
          <p:nvPr/>
        </p:nvSpPr>
        <p:spPr>
          <a:xfrm>
            <a:off x="5781742" y="2894554"/>
            <a:ext cx="829340" cy="46542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4" name="Скругленный прямоугольник 23"/>
          <p:cNvSpPr/>
          <p:nvPr/>
        </p:nvSpPr>
        <p:spPr>
          <a:xfrm>
            <a:off x="228600" y="1877945"/>
            <a:ext cx="5390706" cy="2498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Приказ Минфина России от 20.09.2024 № 132н СГС «План счетов бюджетного учета»</a:t>
            </a:r>
          </a:p>
          <a:p>
            <a:pPr algn="ctr"/>
            <a:endParaRPr lang="ru-RU" dirty="0">
              <a:solidFill>
                <a:srgbClr val="002060"/>
              </a:solidFill>
            </a:endParaRPr>
          </a:p>
          <a:p>
            <a:pPr algn="ctr"/>
            <a:r>
              <a:rPr lang="ru-RU" dirty="0">
                <a:solidFill>
                  <a:srgbClr val="002060"/>
                </a:solidFill>
              </a:rPr>
              <a:t>Письмо Минфина России </a:t>
            </a:r>
            <a:br>
              <a:rPr lang="ru-RU" dirty="0">
                <a:solidFill>
                  <a:srgbClr val="002060"/>
                </a:solidFill>
              </a:rPr>
            </a:br>
            <a:r>
              <a:rPr lang="ru-RU" dirty="0">
                <a:solidFill>
                  <a:srgbClr val="002060"/>
                </a:solidFill>
              </a:rPr>
              <a:t>от 22.12.2025 № 02-07-09/124784 </a:t>
            </a:r>
            <a:br>
              <a:rPr lang="ru-RU" dirty="0">
                <a:solidFill>
                  <a:srgbClr val="002060"/>
                </a:solidFill>
              </a:rPr>
            </a:br>
            <a:r>
              <a:rPr lang="ru-RU" dirty="0">
                <a:solidFill>
                  <a:srgbClr val="002060"/>
                </a:solidFill>
              </a:rPr>
              <a:t>«О методических рекомендациях по применению СГС «План счетов бюджетного учета»</a:t>
            </a:r>
          </a:p>
        </p:txBody>
      </p:sp>
      <p:sp>
        <p:nvSpPr>
          <p:cNvPr id="28" name="Скругленный прямоугольник 27"/>
          <p:cNvSpPr/>
          <p:nvPr/>
        </p:nvSpPr>
        <p:spPr>
          <a:xfrm>
            <a:off x="6773518" y="1877944"/>
            <a:ext cx="5157225" cy="24986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002060"/>
                </a:solidFill>
              </a:rPr>
              <a:t>Приказ Минфина России от 30.10.2020 № 258н </a:t>
            </a:r>
            <a:br>
              <a:rPr lang="ru-RU" dirty="0">
                <a:solidFill>
                  <a:srgbClr val="002060"/>
                </a:solidFill>
              </a:rPr>
            </a:br>
            <a:r>
              <a:rPr lang="ru-RU" dirty="0">
                <a:solidFill>
                  <a:srgbClr val="002060"/>
                </a:solidFill>
              </a:rPr>
              <a:t>«Об утверждении Порядка учета бюджетных и денежных обязательств получателей средств федерального бюджета территориальными органами Федерального казначейства»</a:t>
            </a:r>
          </a:p>
        </p:txBody>
      </p:sp>
      <p:sp>
        <p:nvSpPr>
          <p:cNvPr id="29" name="TextBox 28"/>
          <p:cNvSpPr txBox="1"/>
          <p:nvPr/>
        </p:nvSpPr>
        <p:spPr>
          <a:xfrm>
            <a:off x="5940055" y="2141437"/>
            <a:ext cx="272903" cy="830997"/>
          </a:xfrm>
          <a:prstGeom prst="rect">
            <a:avLst/>
          </a:prstGeom>
          <a:noFill/>
        </p:spPr>
        <p:txBody>
          <a:bodyPr wrap="square" rtlCol="0">
            <a:spAutoFit/>
          </a:bodyPr>
          <a:lstStyle/>
          <a:p>
            <a:r>
              <a:rPr lang="ru-RU" sz="4800" dirty="0">
                <a:solidFill>
                  <a:srgbClr val="C00000"/>
                </a:solidFill>
                <a:latin typeface="Arial" panose="020B0604020202020204" pitchFamily="34" charset="0"/>
                <a:cs typeface="Arial" panose="020B0604020202020204" pitchFamily="34" charset="0"/>
              </a:rPr>
              <a:t>?</a:t>
            </a:r>
          </a:p>
        </p:txBody>
      </p:sp>
      <p:sp>
        <p:nvSpPr>
          <p:cNvPr id="30" name="Стрелка вниз 29"/>
          <p:cNvSpPr/>
          <p:nvPr/>
        </p:nvSpPr>
        <p:spPr>
          <a:xfrm>
            <a:off x="1818332" y="4591505"/>
            <a:ext cx="1734876" cy="543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Стрелка вниз 30"/>
          <p:cNvSpPr/>
          <p:nvPr/>
        </p:nvSpPr>
        <p:spPr>
          <a:xfrm>
            <a:off x="8484692" y="4591505"/>
            <a:ext cx="1734876" cy="543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625447" y="5349914"/>
            <a:ext cx="4120645" cy="646331"/>
          </a:xfrm>
          <a:prstGeom prst="rect">
            <a:avLst/>
          </a:prstGeom>
          <a:noFill/>
        </p:spPr>
        <p:txBody>
          <a:bodyPr wrap="square" rtlCol="0">
            <a:spAutoFit/>
          </a:bodyPr>
          <a:lstStyle/>
          <a:p>
            <a:pPr algn="ctr"/>
            <a:r>
              <a:rPr lang="ru-RU" dirty="0">
                <a:solidFill>
                  <a:srgbClr val="002060"/>
                </a:solidFill>
              </a:rPr>
              <a:t>Отчет о бюджетных обязательствах </a:t>
            </a:r>
            <a:br>
              <a:rPr lang="ru-RU" dirty="0">
                <a:solidFill>
                  <a:srgbClr val="002060"/>
                </a:solidFill>
              </a:rPr>
            </a:br>
            <a:r>
              <a:rPr lang="ru-RU" dirty="0">
                <a:solidFill>
                  <a:srgbClr val="002060"/>
                </a:solidFill>
              </a:rPr>
              <a:t>(ф. 0503128)</a:t>
            </a:r>
          </a:p>
        </p:txBody>
      </p:sp>
      <p:sp>
        <p:nvSpPr>
          <p:cNvPr id="32" name="TextBox 31"/>
          <p:cNvSpPr txBox="1"/>
          <p:nvPr/>
        </p:nvSpPr>
        <p:spPr>
          <a:xfrm>
            <a:off x="6773517" y="5312905"/>
            <a:ext cx="5157225" cy="1477328"/>
          </a:xfrm>
          <a:prstGeom prst="rect">
            <a:avLst/>
          </a:prstGeom>
          <a:noFill/>
        </p:spPr>
        <p:txBody>
          <a:bodyPr wrap="square" rtlCol="0">
            <a:spAutoFit/>
          </a:bodyPr>
          <a:lstStyle/>
          <a:p>
            <a:pPr algn="ctr"/>
            <a:r>
              <a:rPr lang="ru-RU" dirty="0">
                <a:solidFill>
                  <a:srgbClr val="002060"/>
                </a:solidFill>
              </a:rPr>
              <a:t>Отчет о бюджетных и денежных обязательствах получателей средств федерального бюджета и администраторов источников финансирования дефицита федерального бюджета </a:t>
            </a:r>
            <a:br>
              <a:rPr lang="ru-RU" dirty="0">
                <a:solidFill>
                  <a:srgbClr val="002060"/>
                </a:solidFill>
              </a:rPr>
            </a:br>
            <a:r>
              <a:rPr lang="ru-RU" dirty="0">
                <a:solidFill>
                  <a:srgbClr val="002060"/>
                </a:solidFill>
              </a:rPr>
              <a:t>(ф. 0503129)</a:t>
            </a:r>
          </a:p>
        </p:txBody>
      </p:sp>
      <p:sp>
        <p:nvSpPr>
          <p:cNvPr id="33" name="Волна 32"/>
          <p:cNvSpPr/>
          <p:nvPr/>
        </p:nvSpPr>
        <p:spPr>
          <a:xfrm>
            <a:off x="5958961" y="5542161"/>
            <a:ext cx="507993" cy="170121"/>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Волна 33"/>
          <p:cNvSpPr/>
          <p:nvPr/>
        </p:nvSpPr>
        <p:spPr>
          <a:xfrm>
            <a:off x="5958961" y="5736874"/>
            <a:ext cx="507993" cy="170121"/>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853864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34</a:t>
            </a:fld>
            <a:endParaRPr lang="ru-RU" dirty="0">
              <a:solidFill>
                <a:srgbClr val="44546A"/>
              </a:solidFill>
            </a:endParaRPr>
          </a:p>
        </p:txBody>
      </p:sp>
      <p:sp>
        <p:nvSpPr>
          <p:cNvPr id="10" name="TextBox 9"/>
          <p:cNvSpPr txBox="1"/>
          <p:nvPr/>
        </p:nvSpPr>
        <p:spPr>
          <a:xfrm>
            <a:off x="2360428" y="904624"/>
            <a:ext cx="7432158" cy="461665"/>
          </a:xfrm>
          <a:prstGeom prst="rect">
            <a:avLst/>
          </a:prstGeom>
          <a:noFill/>
        </p:spPr>
        <p:txBody>
          <a:bodyPr wrap="square" rtlCol="0">
            <a:spAutoFit/>
          </a:bodyPr>
          <a:lstStyle/>
          <a:p>
            <a:pPr algn="ctr"/>
            <a:r>
              <a:rPr lang="ru-RU" sz="2400" dirty="0">
                <a:solidFill>
                  <a:srgbClr val="002060"/>
                </a:solidFill>
              </a:rPr>
              <a:t>Показатели принимаемых бюджетных обязательств</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sp>
        <p:nvSpPr>
          <p:cNvPr id="18" name="TextBox 17"/>
          <p:cNvSpPr txBox="1"/>
          <p:nvPr/>
        </p:nvSpPr>
        <p:spPr>
          <a:xfrm>
            <a:off x="406138" y="3114350"/>
            <a:ext cx="11151451" cy="3416320"/>
          </a:xfrm>
          <a:prstGeom prst="rect">
            <a:avLst/>
          </a:prstGeom>
          <a:noFill/>
        </p:spPr>
        <p:txBody>
          <a:bodyPr wrap="square" rtlCol="0">
            <a:spAutoFit/>
          </a:bodyPr>
          <a:lstStyle/>
          <a:p>
            <a:pPr algn="just"/>
            <a:r>
              <a:rPr lang="ru-RU" dirty="0">
                <a:solidFill>
                  <a:srgbClr val="00B050"/>
                </a:solidFill>
              </a:rPr>
              <a:t>1. Извещение об осуществлении закупки;</a:t>
            </a:r>
          </a:p>
          <a:p>
            <a:pPr algn="just"/>
            <a:r>
              <a:rPr lang="ru-RU" dirty="0">
                <a:solidFill>
                  <a:srgbClr val="00B050"/>
                </a:solidFill>
              </a:rPr>
              <a:t>2.  Приглашение принять участие в определении поставщика (подрядчика, исполнителя);</a:t>
            </a:r>
          </a:p>
          <a:p>
            <a:pPr algn="just"/>
            <a:r>
              <a:rPr lang="ru-RU" dirty="0">
                <a:solidFill>
                  <a:srgbClr val="7030A0"/>
                </a:solidFill>
              </a:rPr>
              <a:t>3. Проект государственного контракта (договора) на поставку товаров, выполнение работ, оказание услуг для обеспечения федеральных нужд (далее – государственный контракт) с единственным поставщиком (подрядчиком, исполнителем);</a:t>
            </a:r>
          </a:p>
          <a:p>
            <a:pPr algn="just"/>
            <a:r>
              <a:rPr lang="ru-RU" dirty="0">
                <a:solidFill>
                  <a:srgbClr val="C00000"/>
                </a:solidFill>
              </a:rPr>
              <a:t>4. Проект соглашения о предоставлении из федерального бюджета бюджету субъекта Российской Федерации межбюджетного трансферта в форме субсидии, субвенции, иного межбюджетного трансферта;</a:t>
            </a:r>
          </a:p>
          <a:p>
            <a:pPr algn="just"/>
            <a:r>
              <a:rPr lang="ru-RU" dirty="0">
                <a:solidFill>
                  <a:srgbClr val="C00000"/>
                </a:solidFill>
              </a:rPr>
              <a:t>5. Проект договора (соглашения) о предоставлении субсидии федеральному бюджетному или автономному учреждению;</a:t>
            </a:r>
          </a:p>
          <a:p>
            <a:pPr algn="just"/>
            <a:r>
              <a:rPr lang="ru-RU" dirty="0">
                <a:solidFill>
                  <a:srgbClr val="C00000"/>
                </a:solidFill>
              </a:rPr>
              <a:t>6. Проект договора (соглашения) о предоставлении субсидии юридическому лицу, иному юридическому лицу (за исключением субсидии федеральному бюджетному или автономному учреждению) или индивидуальному предпринимателю или физическому лицу - производителю товаров, работ, услуг</a:t>
            </a:r>
          </a:p>
        </p:txBody>
      </p:sp>
      <p:sp>
        <p:nvSpPr>
          <p:cNvPr id="11" name="Прямоугольник 10"/>
          <p:cNvSpPr/>
          <p:nvPr/>
        </p:nvSpPr>
        <p:spPr>
          <a:xfrm>
            <a:off x="406138" y="1465484"/>
            <a:ext cx="11651617" cy="923330"/>
          </a:xfrm>
          <a:prstGeom prst="rect">
            <a:avLst/>
          </a:prstGeom>
        </p:spPr>
        <p:txBody>
          <a:bodyPr wrap="square">
            <a:spAutoFit/>
          </a:bodyPr>
          <a:lstStyle/>
          <a:p>
            <a:pPr algn="ctr"/>
            <a:r>
              <a:rPr lang="ru-RU" dirty="0">
                <a:solidFill>
                  <a:srgbClr val="002060"/>
                </a:solidFill>
              </a:rPr>
              <a:t>Приказ Минфина России от 30.10.2020 № 258н </a:t>
            </a:r>
            <a:br>
              <a:rPr lang="ru-RU" dirty="0">
                <a:solidFill>
                  <a:srgbClr val="002060"/>
                </a:solidFill>
              </a:rPr>
            </a:br>
            <a:r>
              <a:rPr lang="ru-RU" dirty="0">
                <a:solidFill>
                  <a:srgbClr val="002060"/>
                </a:solidFill>
              </a:rPr>
              <a:t>«Об утверждении Порядка учета бюджетных и денежных обязательств получателей средств федерального бюджета территориальными органами Федерального казначейства»</a:t>
            </a:r>
          </a:p>
        </p:txBody>
      </p:sp>
      <p:sp>
        <p:nvSpPr>
          <p:cNvPr id="12" name="Стрелка вниз 11"/>
          <p:cNvSpPr/>
          <p:nvPr/>
        </p:nvSpPr>
        <p:spPr>
          <a:xfrm>
            <a:off x="5114425" y="2388814"/>
            <a:ext cx="1734876" cy="543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8220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35</a:t>
            </a:fld>
            <a:endParaRPr lang="ru-RU" dirty="0">
              <a:solidFill>
                <a:srgbClr val="44546A"/>
              </a:solidFill>
            </a:endParaRPr>
          </a:p>
        </p:txBody>
      </p:sp>
      <p:sp>
        <p:nvSpPr>
          <p:cNvPr id="10" name="TextBox 9"/>
          <p:cNvSpPr txBox="1"/>
          <p:nvPr/>
        </p:nvSpPr>
        <p:spPr>
          <a:xfrm>
            <a:off x="2360428" y="862094"/>
            <a:ext cx="7432158" cy="461665"/>
          </a:xfrm>
          <a:prstGeom prst="rect">
            <a:avLst/>
          </a:prstGeom>
          <a:noFill/>
        </p:spPr>
        <p:txBody>
          <a:bodyPr wrap="square" rtlCol="0">
            <a:spAutoFit/>
          </a:bodyPr>
          <a:lstStyle/>
          <a:p>
            <a:pPr algn="ctr"/>
            <a:r>
              <a:rPr lang="ru-RU" sz="2400" dirty="0">
                <a:solidFill>
                  <a:srgbClr val="002060"/>
                </a:solidFill>
              </a:rPr>
              <a:t>Показатели принимаемых бюджетных обязательств</a:t>
            </a:r>
          </a:p>
        </p:txBody>
      </p:sp>
      <p:sp>
        <p:nvSpPr>
          <p:cNvPr id="15" name="TextBox 1"/>
          <p:cNvSpPr txBox="1"/>
          <p:nvPr/>
        </p:nvSpPr>
        <p:spPr>
          <a:xfrm>
            <a:off x="4258491" y="243840"/>
            <a:ext cx="7672252" cy="369332"/>
          </a:xfrm>
          <a:prstGeom prst="rect">
            <a:avLst/>
          </a:prstGeom>
          <a:noFill/>
        </p:spPr>
        <p:txBody>
          <a:bodyPr wrap="square" rtlCol="0">
            <a:spAutoFit/>
          </a:bodyPr>
          <a:lstStyle>
            <a:defPPr>
              <a:defRPr lang="ru-RU"/>
            </a:defPPr>
            <a:lvl1pPr algn="r">
              <a:defRPr b="1">
                <a:solidFill>
                  <a:schemeClr val="accent5">
                    <a:lumMod val="75000"/>
                  </a:schemeClr>
                </a:solidFill>
                <a:latin typeface="Century" panose="02040604050505020304" pitchFamily="18" charset="0"/>
              </a:defRPr>
            </a:lvl1pPr>
          </a:lstStyle>
          <a:p>
            <a:r>
              <a:rPr lang="ru-RU" dirty="0">
                <a:solidFill>
                  <a:srgbClr val="002060"/>
                </a:solidFill>
              </a:rPr>
              <a:t>Учет и отчетность с 2026 года</a:t>
            </a:r>
          </a:p>
        </p:txBody>
      </p:sp>
      <p:graphicFrame>
        <p:nvGraphicFramePr>
          <p:cNvPr id="9" name="Таблица 8"/>
          <p:cNvGraphicFramePr>
            <a:graphicFrameLocks noGrp="1"/>
          </p:cNvGraphicFramePr>
          <p:nvPr/>
        </p:nvGraphicFramePr>
        <p:xfrm>
          <a:off x="122275" y="1323759"/>
          <a:ext cx="11702143" cy="5261102"/>
        </p:xfrm>
        <a:graphic>
          <a:graphicData uri="http://schemas.openxmlformats.org/drawingml/2006/table">
            <a:tbl>
              <a:tblPr firstRow="1" firstCol="1" bandRow="1"/>
              <a:tblGrid>
                <a:gridCol w="682076">
                  <a:extLst>
                    <a:ext uri="{9D8B030D-6E8A-4147-A177-3AD203B41FA5}">
                      <a16:colId xmlns:a16="http://schemas.microsoft.com/office/drawing/2014/main" val="20000"/>
                    </a:ext>
                  </a:extLst>
                </a:gridCol>
                <a:gridCol w="4979761">
                  <a:extLst>
                    <a:ext uri="{9D8B030D-6E8A-4147-A177-3AD203B41FA5}">
                      <a16:colId xmlns:a16="http://schemas.microsoft.com/office/drawing/2014/main" val="20001"/>
                    </a:ext>
                  </a:extLst>
                </a:gridCol>
                <a:gridCol w="531628">
                  <a:extLst>
                    <a:ext uri="{9D8B030D-6E8A-4147-A177-3AD203B41FA5}">
                      <a16:colId xmlns:a16="http://schemas.microsoft.com/office/drawing/2014/main" val="20002"/>
                    </a:ext>
                  </a:extLst>
                </a:gridCol>
                <a:gridCol w="627320">
                  <a:extLst>
                    <a:ext uri="{9D8B030D-6E8A-4147-A177-3AD203B41FA5}">
                      <a16:colId xmlns:a16="http://schemas.microsoft.com/office/drawing/2014/main" val="20003"/>
                    </a:ext>
                  </a:extLst>
                </a:gridCol>
                <a:gridCol w="510363">
                  <a:extLst>
                    <a:ext uri="{9D8B030D-6E8A-4147-A177-3AD203B41FA5}">
                      <a16:colId xmlns:a16="http://schemas.microsoft.com/office/drawing/2014/main" val="20004"/>
                    </a:ext>
                  </a:extLst>
                </a:gridCol>
                <a:gridCol w="755752">
                  <a:extLst>
                    <a:ext uri="{9D8B030D-6E8A-4147-A177-3AD203B41FA5}">
                      <a16:colId xmlns:a16="http://schemas.microsoft.com/office/drawing/2014/main" val="20005"/>
                    </a:ext>
                  </a:extLst>
                </a:gridCol>
                <a:gridCol w="3615243">
                  <a:extLst>
                    <a:ext uri="{9D8B030D-6E8A-4147-A177-3AD203B41FA5}">
                      <a16:colId xmlns:a16="http://schemas.microsoft.com/office/drawing/2014/main" val="20006"/>
                    </a:ext>
                  </a:extLst>
                </a:gridCol>
              </a:tblGrid>
              <a:tr h="2280678">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5.10</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400" b="1" dirty="0">
                          <a:effectLst/>
                          <a:latin typeface="Calibri" panose="020F0502020204030204" pitchFamily="34" charset="0"/>
                          <a:ea typeface="Times New Roman" panose="02020603050405020304" pitchFamily="18" charset="0"/>
                          <a:cs typeface="Times New Roman" panose="02020603050405020304" pitchFamily="18" charset="0"/>
                        </a:rPr>
                        <a:t>счет 0 502 07 000 «Принимаемые обязательства»</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Calibri" panose="020F0502020204030204" pitchFamily="34" charset="0"/>
                          <a:ea typeface="Times New Roman" panose="02020603050405020304" pitchFamily="18" charset="0"/>
                          <a:cs typeface="Times New Roman" panose="02020603050405020304" pitchFamily="18" charset="0"/>
                        </a:rPr>
                        <a:t>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Вид расходов (выплат), предусмотренных сметой (планом финансово-хозяйственной деятельности) учреждения;</a:t>
                      </a:r>
                    </a:p>
                    <a:p>
                      <a:pPr algn="just">
                        <a:lnSpc>
                          <a:spcPct val="107000"/>
                        </a:lnSpc>
                        <a:spcAft>
                          <a:spcPts val="0"/>
                        </a:spcAft>
                      </a:pPr>
                      <a:r>
                        <a:rPr lang="ru-RU"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при предоставлении трансфертов с условиями – дополнительный аналитический признак, идентифицирующий целевое назначение средств, предоставляемых с условиями при передаче активов (код цели) (при наличии); </a:t>
                      </a:r>
                    </a:p>
                    <a:p>
                      <a:pPr algn="just">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учетный номер закупок</a:t>
                      </a:r>
                    </a:p>
                    <a:p>
                      <a:pPr algn="just">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(идентификационный номер закупки)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407989">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5.10.1</a:t>
                      </a:r>
                    </a:p>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5.10.1.1</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7000"/>
                        </a:lnSpc>
                        <a:spcBef>
                          <a:spcPts val="0"/>
                        </a:spcBef>
                        <a:spcAft>
                          <a:spcPts val="0"/>
                        </a:spcAft>
                        <a:buClrTx/>
                        <a:buSzTx/>
                        <a:buFontTx/>
                        <a:buNone/>
                        <a:tabLst/>
                        <a:defRPr/>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Отражены в бюджетном учете </a:t>
                      </a:r>
                      <a:r>
                        <a:rPr lang="ru-RU" sz="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суммы бюджетных обязательств, принимаемых при размещении в единой информационной системе извещений об осуществлении закупок </a:t>
                      </a: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(направлении приглашений принять участие в определении поставщика (подрядчика, исполнителя) </a:t>
                      </a:r>
                      <a:r>
                        <a:rPr lang="ru-RU" sz="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с использованием конкурентных способов определения поставщиков </a:t>
                      </a: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(подрядчиков, исполнителей) (конкурсы, аукционы, запрос котировок, запрос предложений) (при условии размещении извещения, приглашения принять участие) в размере начальной (максимальной) цены контракта</a:t>
                      </a:r>
                    </a:p>
                    <a:p>
                      <a:pPr algn="just">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получателем бюджетных средств;</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Calibri" panose="020F0502020204030204" pitchFamily="34" charset="0"/>
                          <a:ea typeface="Times New Roman" panose="02020603050405020304" pitchFamily="18" charset="0"/>
                          <a:cs typeface="Times New Roman" panose="02020603050405020304" pitchFamily="18" charset="0"/>
                        </a:rPr>
                        <a:t>КРБ</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1 501 X3 XXX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Calibri" panose="020F0502020204030204" pitchFamily="34" charset="0"/>
                          <a:ea typeface="Times New Roman" panose="02020603050405020304" pitchFamily="18" charset="0"/>
                          <a:cs typeface="Times New Roman" panose="02020603050405020304" pitchFamily="18" charset="0"/>
                        </a:rPr>
                        <a:t>КРБ</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Calibri" panose="020F0502020204030204" pitchFamily="34" charset="0"/>
                          <a:ea typeface="Times New Roman" panose="02020603050405020304" pitchFamily="18" charset="0"/>
                          <a:cs typeface="Times New Roman" panose="02020603050405020304" pitchFamily="18" charset="0"/>
                        </a:rPr>
                        <a:t>1 502 X7 XXX</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ru-RU" sz="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Извещение об осуществлении закупки товара, работы, услуги для обеспечения государственных нужд;</a:t>
                      </a:r>
                    </a:p>
                    <a:p>
                      <a:pPr algn="just">
                        <a:lnSpc>
                          <a:spcPct val="107000"/>
                        </a:lnSpc>
                        <a:spcAft>
                          <a:spcPts val="0"/>
                        </a:spcAft>
                      </a:pPr>
                      <a:r>
                        <a:rPr lang="ru-RU" sz="1400" u="sng" dirty="0">
                          <a:effectLst/>
                          <a:latin typeface="Calibri" panose="020F0502020204030204" pitchFamily="34" charset="0"/>
                          <a:ea typeface="Times New Roman" panose="02020603050405020304" pitchFamily="18" charset="0"/>
                          <a:cs typeface="Times New Roman" panose="02020603050405020304" pitchFamily="18" charset="0"/>
                        </a:rPr>
                        <a:t>при определении поставщика (подрядчика, исполнителя) конкурентным способом:</a:t>
                      </a:r>
                    </a:p>
                    <a:p>
                      <a:pPr algn="just">
                        <a:lnSpc>
                          <a:spcPct val="107000"/>
                        </a:lnSpc>
                        <a:spcAft>
                          <a:spcPts val="0"/>
                        </a:spcAft>
                      </a:pPr>
                      <a:r>
                        <a:rPr lang="ru-RU" sz="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приглашение принять участие в определении поставщика (подрядчика, исполнителя);</a:t>
                      </a:r>
                    </a:p>
                    <a:p>
                      <a:pPr algn="just">
                        <a:lnSpc>
                          <a:spcPct val="107000"/>
                        </a:lnSpc>
                        <a:spcAft>
                          <a:spcPts val="0"/>
                        </a:spcAft>
                      </a:pPr>
                      <a:r>
                        <a:rPr lang="ru-RU" sz="1400" dirty="0">
                          <a:solidFill>
                            <a:srgbClr val="7030A0"/>
                          </a:solidFill>
                          <a:effectLst/>
                          <a:latin typeface="Calibri" panose="020F0502020204030204" pitchFamily="34" charset="0"/>
                          <a:ea typeface="Times New Roman" panose="02020603050405020304" pitchFamily="18" charset="0"/>
                          <a:cs typeface="Times New Roman" panose="02020603050405020304" pitchFamily="18" charset="0"/>
                        </a:rPr>
                        <a:t>проект контракта (договора);</a:t>
                      </a:r>
                    </a:p>
                    <a:p>
                      <a:pPr algn="just">
                        <a:lnSpc>
                          <a:spcPct val="107000"/>
                        </a:lnSpc>
                        <a:spcAft>
                          <a:spcPts val="0"/>
                        </a:spcAft>
                      </a:pPr>
                      <a:r>
                        <a:rPr lang="ru-RU" sz="1400" dirty="0">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иные документы, предусмотренные Порядком № 258н</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Скругленная прямоугольная выноска 1"/>
          <p:cNvSpPr/>
          <p:nvPr/>
        </p:nvSpPr>
        <p:spPr>
          <a:xfrm>
            <a:off x="5901070" y="1745035"/>
            <a:ext cx="1956390" cy="1403497"/>
          </a:xfrm>
          <a:prstGeom prst="wedgeRoundRectCallout">
            <a:avLst>
              <a:gd name="adj1" fmla="val 69923"/>
              <a:gd name="adj2" fmla="val -2386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dirty="0"/>
              <a:t>Признаки аналитического учета</a:t>
            </a:r>
          </a:p>
        </p:txBody>
      </p:sp>
      <p:sp>
        <p:nvSpPr>
          <p:cNvPr id="11" name="Скругленная прямоугольная выноска 10"/>
          <p:cNvSpPr/>
          <p:nvPr/>
        </p:nvSpPr>
        <p:spPr>
          <a:xfrm>
            <a:off x="5901070" y="4990984"/>
            <a:ext cx="1956389" cy="1403497"/>
          </a:xfrm>
          <a:prstGeom prst="wedgeRoundRectCallout">
            <a:avLst>
              <a:gd name="adj1" fmla="val 69923"/>
              <a:gd name="adj2" fmla="val -2386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dirty="0"/>
              <a:t>Первичные учетные документы</a:t>
            </a:r>
          </a:p>
        </p:txBody>
      </p:sp>
    </p:spTree>
    <p:extLst>
      <p:ext uri="{BB962C8B-B14F-4D97-AF65-F5344CB8AC3E}">
        <p14:creationId xmlns:p14="http://schemas.microsoft.com/office/powerpoint/2010/main" val="4069069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7"/>
          </p:nvPr>
        </p:nvSpPr>
        <p:spPr/>
        <p:txBody>
          <a:bodyPr/>
          <a:lstStyle/>
          <a:p>
            <a:fld id="{B6F15528-21DE-4FAA-801E-634DDDAF4B2B}" type="slidenum">
              <a:rPr lang="ru-RU" smtClean="0">
                <a:solidFill>
                  <a:srgbClr val="44546A"/>
                </a:solidFill>
              </a:rPr>
              <a:pPr/>
              <a:t>36</a:t>
            </a:fld>
            <a:endParaRPr lang="ru-RU" dirty="0">
              <a:solidFill>
                <a:srgbClr val="44546A"/>
              </a:solidFill>
            </a:endParaRPr>
          </a:p>
        </p:txBody>
      </p:sp>
      <p:sp>
        <p:nvSpPr>
          <p:cNvPr id="3" name="Заголовок 2"/>
          <p:cNvSpPr>
            <a:spLocks noGrp="1"/>
          </p:cNvSpPr>
          <p:nvPr>
            <p:ph type="title"/>
          </p:nvPr>
        </p:nvSpPr>
        <p:spPr>
          <a:xfrm>
            <a:off x="6267787" y="279470"/>
            <a:ext cx="5789968" cy="276999"/>
          </a:xfrm>
        </p:spPr>
        <p:txBody>
          <a:bodyPr wrap="square" lIns="0" tIns="0" rIns="0" bIns="0" anchor="ctr">
            <a:spAutoFit/>
          </a:bodyPr>
          <a:lstStyle/>
          <a:p>
            <a:r>
              <a:rPr lang="ru-RU" sz="2000" dirty="0">
                <a:solidFill>
                  <a:srgbClr val="002060"/>
                </a:solidFill>
                <a:latin typeface="Century" panose="02040604050505020304" pitchFamily="18" charset="0"/>
                <a:ea typeface="Cambria"/>
                <a:cs typeface="Segoe UI Light"/>
              </a:rPr>
              <a:t>Для использования в работе</a:t>
            </a:r>
          </a:p>
        </p:txBody>
      </p:sp>
      <p:pic>
        <p:nvPicPr>
          <p:cNvPr id="5" name="Рисунок 4">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971" y="143478"/>
            <a:ext cx="1402441" cy="548985"/>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276" y="2379983"/>
            <a:ext cx="11143345" cy="4150492"/>
          </a:xfrm>
          <a:prstGeom prst="rect">
            <a:avLst/>
          </a:prstGeom>
        </p:spPr>
      </p:pic>
      <p:sp>
        <p:nvSpPr>
          <p:cNvPr id="7" name="TextBox 6"/>
          <p:cNvSpPr txBox="1"/>
          <p:nvPr/>
        </p:nvSpPr>
        <p:spPr>
          <a:xfrm>
            <a:off x="357963" y="1050195"/>
            <a:ext cx="11507972" cy="461665"/>
          </a:xfrm>
          <a:prstGeom prst="rect">
            <a:avLst/>
          </a:prstGeom>
          <a:noFill/>
        </p:spPr>
        <p:txBody>
          <a:bodyPr wrap="square" rtlCol="0">
            <a:spAutoFit/>
          </a:bodyPr>
          <a:lstStyle/>
          <a:p>
            <a:r>
              <a:rPr lang="ru-RU" sz="2400" dirty="0">
                <a:solidFill>
                  <a:srgbClr val="002060"/>
                </a:solidFill>
              </a:rPr>
              <a:t>Альбомы контрольных соотношений</a:t>
            </a:r>
          </a:p>
        </p:txBody>
      </p:sp>
      <p:sp>
        <p:nvSpPr>
          <p:cNvPr id="9" name="Прямоугольник 8"/>
          <p:cNvSpPr/>
          <p:nvPr/>
        </p:nvSpPr>
        <p:spPr>
          <a:xfrm>
            <a:off x="357963" y="1495194"/>
            <a:ext cx="11507972" cy="830997"/>
          </a:xfrm>
          <a:prstGeom prst="rect">
            <a:avLst/>
          </a:prstGeom>
        </p:spPr>
        <p:txBody>
          <a:bodyPr wrap="square">
            <a:spAutoFit/>
          </a:bodyPr>
          <a:lstStyle/>
          <a:p>
            <a:r>
              <a:rPr lang="ru-RU" sz="2400" u="sng" dirty="0">
                <a:hlinkClick r:id="rId5"/>
              </a:rPr>
              <a:t>https://roskazna.gov.ru/dokumenty/uchet-i-otchetnost/albomy-kontrolnyh-sootnosheniy-dlya-byudzhetnoy-buhgalterskoy-otchetnosti</a:t>
            </a:r>
            <a:endParaRPr lang="ru-RU" sz="2400" dirty="0"/>
          </a:p>
        </p:txBody>
      </p:sp>
    </p:spTree>
    <p:extLst>
      <p:ext uri="{BB962C8B-B14F-4D97-AF65-F5344CB8AC3E}">
        <p14:creationId xmlns:p14="http://schemas.microsoft.com/office/powerpoint/2010/main" val="18506629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7"/>
          </p:nvPr>
        </p:nvSpPr>
        <p:spPr/>
        <p:txBody>
          <a:bodyPr/>
          <a:lstStyle/>
          <a:p>
            <a:fld id="{B6F15528-21DE-4FAA-801E-634DDDAF4B2B}" type="slidenum">
              <a:rPr lang="ru-RU" smtClean="0">
                <a:solidFill>
                  <a:srgbClr val="44546A"/>
                </a:solidFill>
              </a:rPr>
              <a:pPr/>
              <a:t>37</a:t>
            </a:fld>
            <a:endParaRPr lang="ru-RU" dirty="0">
              <a:solidFill>
                <a:srgbClr val="44546A"/>
              </a:solidFill>
            </a:endParaRPr>
          </a:p>
        </p:txBody>
      </p:sp>
      <p:sp>
        <p:nvSpPr>
          <p:cNvPr id="3" name="Заголовок 2"/>
          <p:cNvSpPr>
            <a:spLocks noGrp="1"/>
          </p:cNvSpPr>
          <p:nvPr>
            <p:ph type="title"/>
          </p:nvPr>
        </p:nvSpPr>
        <p:spPr>
          <a:xfrm>
            <a:off x="6267787" y="279470"/>
            <a:ext cx="5789968" cy="276999"/>
          </a:xfrm>
        </p:spPr>
        <p:txBody>
          <a:bodyPr wrap="square" lIns="0" tIns="0" rIns="0" bIns="0" anchor="ctr">
            <a:spAutoFit/>
          </a:bodyPr>
          <a:lstStyle/>
          <a:p>
            <a:r>
              <a:rPr lang="ru-RU" sz="2000" dirty="0">
                <a:solidFill>
                  <a:srgbClr val="002060"/>
                </a:solidFill>
                <a:latin typeface="Century" panose="02040604050505020304" pitchFamily="18" charset="0"/>
                <a:ea typeface="Cambria"/>
                <a:cs typeface="Segoe UI Light"/>
              </a:rPr>
              <a:t>Для использования в работе</a:t>
            </a:r>
          </a:p>
        </p:txBody>
      </p:sp>
      <p:pic>
        <p:nvPicPr>
          <p:cNvPr id="5" name="Рисунок 4">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971" y="143478"/>
            <a:ext cx="1402441" cy="548985"/>
          </a:xfrm>
          <a:prstGeom prst="rect">
            <a:avLst/>
          </a:prstGeom>
        </p:spPr>
      </p:pic>
      <p:sp>
        <p:nvSpPr>
          <p:cNvPr id="6" name="Прямоугольник 5"/>
          <p:cNvSpPr/>
          <p:nvPr/>
        </p:nvSpPr>
        <p:spPr>
          <a:xfrm>
            <a:off x="357963" y="1733599"/>
            <a:ext cx="8636000" cy="420564"/>
          </a:xfrm>
          <a:prstGeom prst="rect">
            <a:avLst/>
          </a:prstGeom>
        </p:spPr>
        <p:txBody>
          <a:bodyPr wrap="square">
            <a:spAutoFit/>
          </a:bodyPr>
          <a:lstStyle/>
          <a:p>
            <a:r>
              <a:rPr lang="en-US" sz="2133" u="sng" dirty="0">
                <a:hlinkClick r:id="rId4"/>
              </a:rPr>
              <a:t>https://roskazna.gov.ru/gis/ehlektronnyj-byudzhet/uchet-i-otchetnost</a:t>
            </a:r>
            <a:endParaRPr lang="ru-RU" sz="2000" dirty="0"/>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6109" y="2313070"/>
            <a:ext cx="10031680" cy="4081411"/>
          </a:xfrm>
          <a:prstGeom prst="rect">
            <a:avLst/>
          </a:prstGeom>
        </p:spPr>
      </p:pic>
      <p:sp>
        <p:nvSpPr>
          <p:cNvPr id="9" name="Прямоугольник 8"/>
          <p:cNvSpPr/>
          <p:nvPr/>
        </p:nvSpPr>
        <p:spPr>
          <a:xfrm>
            <a:off x="2694763" y="3540156"/>
            <a:ext cx="4470400" cy="2329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4" name="TextBox 3"/>
          <p:cNvSpPr txBox="1"/>
          <p:nvPr/>
        </p:nvSpPr>
        <p:spPr>
          <a:xfrm>
            <a:off x="357963" y="1271934"/>
            <a:ext cx="11507972" cy="461665"/>
          </a:xfrm>
          <a:prstGeom prst="rect">
            <a:avLst/>
          </a:prstGeom>
          <a:noFill/>
        </p:spPr>
        <p:txBody>
          <a:bodyPr wrap="square" rtlCol="0">
            <a:spAutoFit/>
          </a:bodyPr>
          <a:lstStyle/>
          <a:p>
            <a:r>
              <a:rPr lang="ru-RU" sz="2400" dirty="0">
                <a:solidFill>
                  <a:srgbClr val="002060"/>
                </a:solidFill>
              </a:rPr>
              <a:t>Инструкции по работе в подсистеме учета и отчетности ГИИС «Электронный бюджет»</a:t>
            </a:r>
          </a:p>
        </p:txBody>
      </p:sp>
    </p:spTree>
    <p:extLst>
      <p:ext uri="{BB962C8B-B14F-4D97-AF65-F5344CB8AC3E}">
        <p14:creationId xmlns:p14="http://schemas.microsoft.com/office/powerpoint/2010/main" val="24139587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7"/>
          </p:nvPr>
        </p:nvSpPr>
        <p:spPr/>
        <p:txBody>
          <a:bodyPr/>
          <a:lstStyle/>
          <a:p>
            <a:fld id="{B6F15528-21DE-4FAA-801E-634DDDAF4B2B}" type="slidenum">
              <a:rPr lang="ru-RU" smtClean="0">
                <a:solidFill>
                  <a:srgbClr val="44546A"/>
                </a:solidFill>
              </a:rPr>
              <a:pPr/>
              <a:t>38</a:t>
            </a:fld>
            <a:endParaRPr lang="ru-RU" dirty="0">
              <a:solidFill>
                <a:srgbClr val="44546A"/>
              </a:solidFill>
            </a:endParaRPr>
          </a:p>
        </p:txBody>
      </p:sp>
      <p:sp>
        <p:nvSpPr>
          <p:cNvPr id="3" name="Заголовок 2"/>
          <p:cNvSpPr>
            <a:spLocks noGrp="1"/>
          </p:cNvSpPr>
          <p:nvPr>
            <p:ph type="title"/>
          </p:nvPr>
        </p:nvSpPr>
        <p:spPr>
          <a:xfrm>
            <a:off x="6267787" y="279470"/>
            <a:ext cx="5789968" cy="276999"/>
          </a:xfrm>
        </p:spPr>
        <p:txBody>
          <a:bodyPr wrap="square" lIns="0" tIns="0" rIns="0" bIns="0" anchor="ctr">
            <a:spAutoFit/>
          </a:bodyPr>
          <a:lstStyle/>
          <a:p>
            <a:r>
              <a:rPr lang="ru-RU" sz="2000" dirty="0">
                <a:solidFill>
                  <a:srgbClr val="002060"/>
                </a:solidFill>
                <a:latin typeface="Century" panose="02040604050505020304" pitchFamily="18" charset="0"/>
                <a:ea typeface="Cambria"/>
                <a:cs typeface="Segoe UI Light"/>
              </a:rPr>
              <a:t>Для использования в работе</a:t>
            </a:r>
          </a:p>
        </p:txBody>
      </p:sp>
      <p:pic>
        <p:nvPicPr>
          <p:cNvPr id="5" name="Рисунок 4">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971" y="143478"/>
            <a:ext cx="1402441" cy="54898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4837" y="1695510"/>
            <a:ext cx="9325900" cy="5054036"/>
          </a:xfrm>
          <a:prstGeom prst="rect">
            <a:avLst/>
          </a:prstGeom>
        </p:spPr>
      </p:pic>
      <p:sp>
        <p:nvSpPr>
          <p:cNvPr id="7" name="Прямоугольник 6"/>
          <p:cNvSpPr/>
          <p:nvPr/>
        </p:nvSpPr>
        <p:spPr>
          <a:xfrm>
            <a:off x="304800" y="1295400"/>
            <a:ext cx="10871200" cy="400110"/>
          </a:xfrm>
          <a:prstGeom prst="rect">
            <a:avLst/>
          </a:prstGeom>
        </p:spPr>
        <p:txBody>
          <a:bodyPr wrap="square">
            <a:spAutoFit/>
          </a:bodyPr>
          <a:lstStyle/>
          <a:p>
            <a:r>
              <a:rPr lang="en-US" sz="2000" dirty="0">
                <a:hlinkClick r:id="rId5"/>
              </a:rPr>
              <a:t>https://roskazna.gov.ru/gis/ehlektronnyj-byudzhet/formaty-informacionnogo-vzaimodejstviya</a:t>
            </a:r>
            <a:r>
              <a:rPr lang="ru-RU" sz="2000" dirty="0"/>
              <a:t> </a:t>
            </a:r>
          </a:p>
        </p:txBody>
      </p:sp>
      <p:sp>
        <p:nvSpPr>
          <p:cNvPr id="9" name="TextBox 8"/>
          <p:cNvSpPr txBox="1"/>
          <p:nvPr/>
        </p:nvSpPr>
        <p:spPr>
          <a:xfrm>
            <a:off x="304800" y="861740"/>
            <a:ext cx="11507972" cy="461665"/>
          </a:xfrm>
          <a:prstGeom prst="rect">
            <a:avLst/>
          </a:prstGeom>
          <a:noFill/>
        </p:spPr>
        <p:txBody>
          <a:bodyPr wrap="square" rtlCol="0">
            <a:spAutoFit/>
          </a:bodyPr>
          <a:lstStyle/>
          <a:p>
            <a:r>
              <a:rPr lang="ru-RU" sz="2400" dirty="0">
                <a:solidFill>
                  <a:srgbClr val="002060"/>
                </a:solidFill>
              </a:rPr>
              <a:t>Форматы информационного взаимодействия</a:t>
            </a:r>
          </a:p>
        </p:txBody>
      </p:sp>
    </p:spTree>
    <p:extLst>
      <p:ext uri="{BB962C8B-B14F-4D97-AF65-F5344CB8AC3E}">
        <p14:creationId xmlns:p14="http://schemas.microsoft.com/office/powerpoint/2010/main" val="2995321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7"/>
          </p:nvPr>
        </p:nvSpPr>
        <p:spPr/>
        <p:txBody>
          <a:bodyPr/>
          <a:lstStyle/>
          <a:p>
            <a:fld id="{B6F15528-21DE-4FAA-801E-634DDDAF4B2B}" type="slidenum">
              <a:rPr lang="ru-RU" smtClean="0">
                <a:solidFill>
                  <a:srgbClr val="44546A"/>
                </a:solidFill>
              </a:rPr>
              <a:pPr/>
              <a:t>39</a:t>
            </a:fld>
            <a:endParaRPr lang="ru-RU" dirty="0">
              <a:solidFill>
                <a:srgbClr val="44546A"/>
              </a:solidFill>
            </a:endParaRPr>
          </a:p>
        </p:txBody>
      </p:sp>
      <p:sp>
        <p:nvSpPr>
          <p:cNvPr id="3" name="Заголовок 2"/>
          <p:cNvSpPr>
            <a:spLocks noGrp="1"/>
          </p:cNvSpPr>
          <p:nvPr>
            <p:ph type="title"/>
          </p:nvPr>
        </p:nvSpPr>
        <p:spPr>
          <a:xfrm>
            <a:off x="6267787" y="279470"/>
            <a:ext cx="5789968" cy="276999"/>
          </a:xfrm>
        </p:spPr>
        <p:txBody>
          <a:bodyPr wrap="square" lIns="0" tIns="0" rIns="0" bIns="0" anchor="ctr">
            <a:spAutoFit/>
          </a:bodyPr>
          <a:lstStyle/>
          <a:p>
            <a:r>
              <a:rPr lang="ru-RU" sz="2000" dirty="0">
                <a:solidFill>
                  <a:srgbClr val="002060"/>
                </a:solidFill>
                <a:latin typeface="Century" panose="02040604050505020304" pitchFamily="18" charset="0"/>
                <a:ea typeface="Cambria"/>
                <a:cs typeface="Segoe UI Light"/>
              </a:rPr>
              <a:t>Для использования в работе</a:t>
            </a:r>
          </a:p>
        </p:txBody>
      </p:sp>
      <p:pic>
        <p:nvPicPr>
          <p:cNvPr id="5" name="Рисунок 4">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971" y="143478"/>
            <a:ext cx="1402441" cy="548985"/>
          </a:xfrm>
          <a:prstGeom prst="rect">
            <a:avLst/>
          </a:prstGeom>
        </p:spPr>
      </p:pic>
      <p:sp>
        <p:nvSpPr>
          <p:cNvPr id="6" name="Прямоугольник 5"/>
          <p:cNvSpPr/>
          <p:nvPr/>
        </p:nvSpPr>
        <p:spPr>
          <a:xfrm>
            <a:off x="304801" y="1287771"/>
            <a:ext cx="2971540" cy="400110"/>
          </a:xfrm>
          <a:prstGeom prst="rect">
            <a:avLst/>
          </a:prstGeom>
        </p:spPr>
        <p:txBody>
          <a:bodyPr wrap="square">
            <a:spAutoFit/>
          </a:bodyPr>
          <a:lstStyle/>
          <a:p>
            <a:r>
              <a:rPr lang="ru-RU" sz="2000" u="sng" dirty="0">
                <a:hlinkClick r:id="rId4"/>
              </a:rPr>
              <a:t>https://peo.roskazna.ru/</a:t>
            </a:r>
            <a:endParaRPr lang="ru-RU" sz="2000" dirty="0"/>
          </a:p>
        </p:txBody>
      </p:sp>
      <p:grpSp>
        <p:nvGrpSpPr>
          <p:cNvPr id="7" name="Группа 6"/>
          <p:cNvGrpSpPr/>
          <p:nvPr/>
        </p:nvGrpSpPr>
        <p:grpSpPr>
          <a:xfrm>
            <a:off x="3276341" y="1355116"/>
            <a:ext cx="8121761" cy="5388178"/>
            <a:chOff x="2828111" y="858146"/>
            <a:chExt cx="5172889" cy="3879667"/>
          </a:xfrm>
        </p:grpSpPr>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8111" y="858146"/>
              <a:ext cx="5172889" cy="3879667"/>
            </a:xfrm>
            <a:prstGeom prst="rect">
              <a:avLst/>
            </a:prstGeom>
          </p:spPr>
        </p:pic>
        <p:sp>
          <p:nvSpPr>
            <p:cNvPr id="10" name="Прямоугольник 9"/>
            <p:cNvSpPr/>
            <p:nvPr/>
          </p:nvSpPr>
          <p:spPr>
            <a:xfrm>
              <a:off x="4191000" y="4171949"/>
              <a:ext cx="3733800" cy="5658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grpSp>
      <p:sp>
        <p:nvSpPr>
          <p:cNvPr id="11" name="TextBox 10"/>
          <p:cNvSpPr txBox="1"/>
          <p:nvPr/>
        </p:nvSpPr>
        <p:spPr>
          <a:xfrm>
            <a:off x="304800" y="861740"/>
            <a:ext cx="11507972" cy="461665"/>
          </a:xfrm>
          <a:prstGeom prst="rect">
            <a:avLst/>
          </a:prstGeom>
          <a:noFill/>
        </p:spPr>
        <p:txBody>
          <a:bodyPr wrap="square" rtlCol="0">
            <a:spAutoFit/>
          </a:bodyPr>
          <a:lstStyle/>
          <a:p>
            <a:r>
              <a:rPr lang="ru-RU" sz="2400" dirty="0">
                <a:solidFill>
                  <a:srgbClr val="002060"/>
                </a:solidFill>
              </a:rPr>
              <a:t>Портал электронного обучения Федерального казначейства</a:t>
            </a:r>
          </a:p>
        </p:txBody>
      </p:sp>
    </p:spTree>
    <p:extLst>
      <p:ext uri="{BB962C8B-B14F-4D97-AF65-F5344CB8AC3E}">
        <p14:creationId xmlns:p14="http://schemas.microsoft.com/office/powerpoint/2010/main" val="33072379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4</a:t>
            </a:fld>
            <a:endParaRPr lang="ru-RU" dirty="0">
              <a:solidFill>
                <a:srgbClr val="44546A"/>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275096288"/>
              </p:ext>
            </p:extLst>
          </p:nvPr>
        </p:nvGraphicFramePr>
        <p:xfrm>
          <a:off x="228600" y="976733"/>
          <a:ext cx="5336496" cy="5709706"/>
        </p:xfrm>
        <a:graphic>
          <a:graphicData uri="http://schemas.openxmlformats.org/drawingml/2006/table">
            <a:tbl>
              <a:tblPr/>
              <a:tblGrid>
                <a:gridCol w="49412">
                  <a:extLst>
                    <a:ext uri="{9D8B030D-6E8A-4147-A177-3AD203B41FA5}">
                      <a16:colId xmlns:a16="http://schemas.microsoft.com/office/drawing/2014/main" val="20000"/>
                    </a:ext>
                  </a:extLst>
                </a:gridCol>
                <a:gridCol w="49412">
                  <a:extLst>
                    <a:ext uri="{9D8B030D-6E8A-4147-A177-3AD203B41FA5}">
                      <a16:colId xmlns:a16="http://schemas.microsoft.com/office/drawing/2014/main" val="20001"/>
                    </a:ext>
                  </a:extLst>
                </a:gridCol>
                <a:gridCol w="49412">
                  <a:extLst>
                    <a:ext uri="{9D8B030D-6E8A-4147-A177-3AD203B41FA5}">
                      <a16:colId xmlns:a16="http://schemas.microsoft.com/office/drawing/2014/main" val="20002"/>
                    </a:ext>
                  </a:extLst>
                </a:gridCol>
                <a:gridCol w="49412">
                  <a:extLst>
                    <a:ext uri="{9D8B030D-6E8A-4147-A177-3AD203B41FA5}">
                      <a16:colId xmlns:a16="http://schemas.microsoft.com/office/drawing/2014/main" val="20003"/>
                    </a:ext>
                  </a:extLst>
                </a:gridCol>
                <a:gridCol w="49412">
                  <a:extLst>
                    <a:ext uri="{9D8B030D-6E8A-4147-A177-3AD203B41FA5}">
                      <a16:colId xmlns:a16="http://schemas.microsoft.com/office/drawing/2014/main" val="20004"/>
                    </a:ext>
                  </a:extLst>
                </a:gridCol>
                <a:gridCol w="49412">
                  <a:extLst>
                    <a:ext uri="{9D8B030D-6E8A-4147-A177-3AD203B41FA5}">
                      <a16:colId xmlns:a16="http://schemas.microsoft.com/office/drawing/2014/main" val="20005"/>
                    </a:ext>
                  </a:extLst>
                </a:gridCol>
                <a:gridCol w="49412">
                  <a:extLst>
                    <a:ext uri="{9D8B030D-6E8A-4147-A177-3AD203B41FA5}">
                      <a16:colId xmlns:a16="http://schemas.microsoft.com/office/drawing/2014/main" val="20006"/>
                    </a:ext>
                  </a:extLst>
                </a:gridCol>
                <a:gridCol w="49412">
                  <a:extLst>
                    <a:ext uri="{9D8B030D-6E8A-4147-A177-3AD203B41FA5}">
                      <a16:colId xmlns:a16="http://schemas.microsoft.com/office/drawing/2014/main" val="20007"/>
                    </a:ext>
                  </a:extLst>
                </a:gridCol>
                <a:gridCol w="49412">
                  <a:extLst>
                    <a:ext uri="{9D8B030D-6E8A-4147-A177-3AD203B41FA5}">
                      <a16:colId xmlns:a16="http://schemas.microsoft.com/office/drawing/2014/main" val="20008"/>
                    </a:ext>
                  </a:extLst>
                </a:gridCol>
                <a:gridCol w="49412">
                  <a:extLst>
                    <a:ext uri="{9D8B030D-6E8A-4147-A177-3AD203B41FA5}">
                      <a16:colId xmlns:a16="http://schemas.microsoft.com/office/drawing/2014/main" val="20009"/>
                    </a:ext>
                  </a:extLst>
                </a:gridCol>
                <a:gridCol w="49412">
                  <a:extLst>
                    <a:ext uri="{9D8B030D-6E8A-4147-A177-3AD203B41FA5}">
                      <a16:colId xmlns:a16="http://schemas.microsoft.com/office/drawing/2014/main" val="20010"/>
                    </a:ext>
                  </a:extLst>
                </a:gridCol>
                <a:gridCol w="49412">
                  <a:extLst>
                    <a:ext uri="{9D8B030D-6E8A-4147-A177-3AD203B41FA5}">
                      <a16:colId xmlns:a16="http://schemas.microsoft.com/office/drawing/2014/main" val="20011"/>
                    </a:ext>
                  </a:extLst>
                </a:gridCol>
                <a:gridCol w="49412">
                  <a:extLst>
                    <a:ext uri="{9D8B030D-6E8A-4147-A177-3AD203B41FA5}">
                      <a16:colId xmlns:a16="http://schemas.microsoft.com/office/drawing/2014/main" val="20012"/>
                    </a:ext>
                  </a:extLst>
                </a:gridCol>
                <a:gridCol w="49412">
                  <a:extLst>
                    <a:ext uri="{9D8B030D-6E8A-4147-A177-3AD203B41FA5}">
                      <a16:colId xmlns:a16="http://schemas.microsoft.com/office/drawing/2014/main" val="20013"/>
                    </a:ext>
                  </a:extLst>
                </a:gridCol>
                <a:gridCol w="49412">
                  <a:extLst>
                    <a:ext uri="{9D8B030D-6E8A-4147-A177-3AD203B41FA5}">
                      <a16:colId xmlns:a16="http://schemas.microsoft.com/office/drawing/2014/main" val="20014"/>
                    </a:ext>
                  </a:extLst>
                </a:gridCol>
                <a:gridCol w="49412">
                  <a:extLst>
                    <a:ext uri="{9D8B030D-6E8A-4147-A177-3AD203B41FA5}">
                      <a16:colId xmlns:a16="http://schemas.microsoft.com/office/drawing/2014/main" val="20015"/>
                    </a:ext>
                  </a:extLst>
                </a:gridCol>
                <a:gridCol w="49412">
                  <a:extLst>
                    <a:ext uri="{9D8B030D-6E8A-4147-A177-3AD203B41FA5}">
                      <a16:colId xmlns:a16="http://schemas.microsoft.com/office/drawing/2014/main" val="20016"/>
                    </a:ext>
                  </a:extLst>
                </a:gridCol>
                <a:gridCol w="49412">
                  <a:extLst>
                    <a:ext uri="{9D8B030D-6E8A-4147-A177-3AD203B41FA5}">
                      <a16:colId xmlns:a16="http://schemas.microsoft.com/office/drawing/2014/main" val="20017"/>
                    </a:ext>
                  </a:extLst>
                </a:gridCol>
                <a:gridCol w="49412">
                  <a:extLst>
                    <a:ext uri="{9D8B030D-6E8A-4147-A177-3AD203B41FA5}">
                      <a16:colId xmlns:a16="http://schemas.microsoft.com/office/drawing/2014/main" val="20018"/>
                    </a:ext>
                  </a:extLst>
                </a:gridCol>
                <a:gridCol w="49412">
                  <a:extLst>
                    <a:ext uri="{9D8B030D-6E8A-4147-A177-3AD203B41FA5}">
                      <a16:colId xmlns:a16="http://schemas.microsoft.com/office/drawing/2014/main" val="20019"/>
                    </a:ext>
                  </a:extLst>
                </a:gridCol>
                <a:gridCol w="49412">
                  <a:extLst>
                    <a:ext uri="{9D8B030D-6E8A-4147-A177-3AD203B41FA5}">
                      <a16:colId xmlns:a16="http://schemas.microsoft.com/office/drawing/2014/main" val="20020"/>
                    </a:ext>
                  </a:extLst>
                </a:gridCol>
                <a:gridCol w="49412">
                  <a:extLst>
                    <a:ext uri="{9D8B030D-6E8A-4147-A177-3AD203B41FA5}">
                      <a16:colId xmlns:a16="http://schemas.microsoft.com/office/drawing/2014/main" val="20021"/>
                    </a:ext>
                  </a:extLst>
                </a:gridCol>
                <a:gridCol w="49412">
                  <a:extLst>
                    <a:ext uri="{9D8B030D-6E8A-4147-A177-3AD203B41FA5}">
                      <a16:colId xmlns:a16="http://schemas.microsoft.com/office/drawing/2014/main" val="20022"/>
                    </a:ext>
                  </a:extLst>
                </a:gridCol>
                <a:gridCol w="49412">
                  <a:extLst>
                    <a:ext uri="{9D8B030D-6E8A-4147-A177-3AD203B41FA5}">
                      <a16:colId xmlns:a16="http://schemas.microsoft.com/office/drawing/2014/main" val="20023"/>
                    </a:ext>
                  </a:extLst>
                </a:gridCol>
                <a:gridCol w="49412">
                  <a:extLst>
                    <a:ext uri="{9D8B030D-6E8A-4147-A177-3AD203B41FA5}">
                      <a16:colId xmlns:a16="http://schemas.microsoft.com/office/drawing/2014/main" val="20024"/>
                    </a:ext>
                  </a:extLst>
                </a:gridCol>
                <a:gridCol w="49412">
                  <a:extLst>
                    <a:ext uri="{9D8B030D-6E8A-4147-A177-3AD203B41FA5}">
                      <a16:colId xmlns:a16="http://schemas.microsoft.com/office/drawing/2014/main" val="20025"/>
                    </a:ext>
                  </a:extLst>
                </a:gridCol>
                <a:gridCol w="49412">
                  <a:extLst>
                    <a:ext uri="{9D8B030D-6E8A-4147-A177-3AD203B41FA5}">
                      <a16:colId xmlns:a16="http://schemas.microsoft.com/office/drawing/2014/main" val="20026"/>
                    </a:ext>
                  </a:extLst>
                </a:gridCol>
                <a:gridCol w="49412">
                  <a:extLst>
                    <a:ext uri="{9D8B030D-6E8A-4147-A177-3AD203B41FA5}">
                      <a16:colId xmlns:a16="http://schemas.microsoft.com/office/drawing/2014/main" val="20027"/>
                    </a:ext>
                  </a:extLst>
                </a:gridCol>
                <a:gridCol w="49412">
                  <a:extLst>
                    <a:ext uri="{9D8B030D-6E8A-4147-A177-3AD203B41FA5}">
                      <a16:colId xmlns:a16="http://schemas.microsoft.com/office/drawing/2014/main" val="20028"/>
                    </a:ext>
                  </a:extLst>
                </a:gridCol>
                <a:gridCol w="49412">
                  <a:extLst>
                    <a:ext uri="{9D8B030D-6E8A-4147-A177-3AD203B41FA5}">
                      <a16:colId xmlns:a16="http://schemas.microsoft.com/office/drawing/2014/main" val="20029"/>
                    </a:ext>
                  </a:extLst>
                </a:gridCol>
                <a:gridCol w="49412">
                  <a:extLst>
                    <a:ext uri="{9D8B030D-6E8A-4147-A177-3AD203B41FA5}">
                      <a16:colId xmlns:a16="http://schemas.microsoft.com/office/drawing/2014/main" val="20030"/>
                    </a:ext>
                  </a:extLst>
                </a:gridCol>
                <a:gridCol w="49412">
                  <a:extLst>
                    <a:ext uri="{9D8B030D-6E8A-4147-A177-3AD203B41FA5}">
                      <a16:colId xmlns:a16="http://schemas.microsoft.com/office/drawing/2014/main" val="20031"/>
                    </a:ext>
                  </a:extLst>
                </a:gridCol>
                <a:gridCol w="49412">
                  <a:extLst>
                    <a:ext uri="{9D8B030D-6E8A-4147-A177-3AD203B41FA5}">
                      <a16:colId xmlns:a16="http://schemas.microsoft.com/office/drawing/2014/main" val="20032"/>
                    </a:ext>
                  </a:extLst>
                </a:gridCol>
                <a:gridCol w="49412">
                  <a:extLst>
                    <a:ext uri="{9D8B030D-6E8A-4147-A177-3AD203B41FA5}">
                      <a16:colId xmlns:a16="http://schemas.microsoft.com/office/drawing/2014/main" val="20033"/>
                    </a:ext>
                  </a:extLst>
                </a:gridCol>
                <a:gridCol w="49412">
                  <a:extLst>
                    <a:ext uri="{9D8B030D-6E8A-4147-A177-3AD203B41FA5}">
                      <a16:colId xmlns:a16="http://schemas.microsoft.com/office/drawing/2014/main" val="20034"/>
                    </a:ext>
                  </a:extLst>
                </a:gridCol>
                <a:gridCol w="49412">
                  <a:extLst>
                    <a:ext uri="{9D8B030D-6E8A-4147-A177-3AD203B41FA5}">
                      <a16:colId xmlns:a16="http://schemas.microsoft.com/office/drawing/2014/main" val="20035"/>
                    </a:ext>
                  </a:extLst>
                </a:gridCol>
                <a:gridCol w="49412">
                  <a:extLst>
                    <a:ext uri="{9D8B030D-6E8A-4147-A177-3AD203B41FA5}">
                      <a16:colId xmlns:a16="http://schemas.microsoft.com/office/drawing/2014/main" val="20036"/>
                    </a:ext>
                  </a:extLst>
                </a:gridCol>
                <a:gridCol w="49412">
                  <a:extLst>
                    <a:ext uri="{9D8B030D-6E8A-4147-A177-3AD203B41FA5}">
                      <a16:colId xmlns:a16="http://schemas.microsoft.com/office/drawing/2014/main" val="20037"/>
                    </a:ext>
                  </a:extLst>
                </a:gridCol>
                <a:gridCol w="49412">
                  <a:extLst>
                    <a:ext uri="{9D8B030D-6E8A-4147-A177-3AD203B41FA5}">
                      <a16:colId xmlns:a16="http://schemas.microsoft.com/office/drawing/2014/main" val="20038"/>
                    </a:ext>
                  </a:extLst>
                </a:gridCol>
                <a:gridCol w="49412">
                  <a:extLst>
                    <a:ext uri="{9D8B030D-6E8A-4147-A177-3AD203B41FA5}">
                      <a16:colId xmlns:a16="http://schemas.microsoft.com/office/drawing/2014/main" val="20039"/>
                    </a:ext>
                  </a:extLst>
                </a:gridCol>
                <a:gridCol w="49412">
                  <a:extLst>
                    <a:ext uri="{9D8B030D-6E8A-4147-A177-3AD203B41FA5}">
                      <a16:colId xmlns:a16="http://schemas.microsoft.com/office/drawing/2014/main" val="20040"/>
                    </a:ext>
                  </a:extLst>
                </a:gridCol>
                <a:gridCol w="49412">
                  <a:extLst>
                    <a:ext uri="{9D8B030D-6E8A-4147-A177-3AD203B41FA5}">
                      <a16:colId xmlns:a16="http://schemas.microsoft.com/office/drawing/2014/main" val="20041"/>
                    </a:ext>
                  </a:extLst>
                </a:gridCol>
                <a:gridCol w="49412">
                  <a:extLst>
                    <a:ext uri="{9D8B030D-6E8A-4147-A177-3AD203B41FA5}">
                      <a16:colId xmlns:a16="http://schemas.microsoft.com/office/drawing/2014/main" val="20042"/>
                    </a:ext>
                  </a:extLst>
                </a:gridCol>
                <a:gridCol w="49412">
                  <a:extLst>
                    <a:ext uri="{9D8B030D-6E8A-4147-A177-3AD203B41FA5}">
                      <a16:colId xmlns:a16="http://schemas.microsoft.com/office/drawing/2014/main" val="20043"/>
                    </a:ext>
                  </a:extLst>
                </a:gridCol>
                <a:gridCol w="49412">
                  <a:extLst>
                    <a:ext uri="{9D8B030D-6E8A-4147-A177-3AD203B41FA5}">
                      <a16:colId xmlns:a16="http://schemas.microsoft.com/office/drawing/2014/main" val="20044"/>
                    </a:ext>
                  </a:extLst>
                </a:gridCol>
                <a:gridCol w="49412">
                  <a:extLst>
                    <a:ext uri="{9D8B030D-6E8A-4147-A177-3AD203B41FA5}">
                      <a16:colId xmlns:a16="http://schemas.microsoft.com/office/drawing/2014/main" val="20045"/>
                    </a:ext>
                  </a:extLst>
                </a:gridCol>
                <a:gridCol w="49412">
                  <a:extLst>
                    <a:ext uri="{9D8B030D-6E8A-4147-A177-3AD203B41FA5}">
                      <a16:colId xmlns:a16="http://schemas.microsoft.com/office/drawing/2014/main" val="20046"/>
                    </a:ext>
                  </a:extLst>
                </a:gridCol>
                <a:gridCol w="49412">
                  <a:extLst>
                    <a:ext uri="{9D8B030D-6E8A-4147-A177-3AD203B41FA5}">
                      <a16:colId xmlns:a16="http://schemas.microsoft.com/office/drawing/2014/main" val="20047"/>
                    </a:ext>
                  </a:extLst>
                </a:gridCol>
                <a:gridCol w="49412">
                  <a:extLst>
                    <a:ext uri="{9D8B030D-6E8A-4147-A177-3AD203B41FA5}">
                      <a16:colId xmlns:a16="http://schemas.microsoft.com/office/drawing/2014/main" val="20048"/>
                    </a:ext>
                  </a:extLst>
                </a:gridCol>
                <a:gridCol w="49412">
                  <a:extLst>
                    <a:ext uri="{9D8B030D-6E8A-4147-A177-3AD203B41FA5}">
                      <a16:colId xmlns:a16="http://schemas.microsoft.com/office/drawing/2014/main" val="20049"/>
                    </a:ext>
                  </a:extLst>
                </a:gridCol>
                <a:gridCol w="49412">
                  <a:extLst>
                    <a:ext uri="{9D8B030D-6E8A-4147-A177-3AD203B41FA5}">
                      <a16:colId xmlns:a16="http://schemas.microsoft.com/office/drawing/2014/main" val="20050"/>
                    </a:ext>
                  </a:extLst>
                </a:gridCol>
                <a:gridCol w="49412">
                  <a:extLst>
                    <a:ext uri="{9D8B030D-6E8A-4147-A177-3AD203B41FA5}">
                      <a16:colId xmlns:a16="http://schemas.microsoft.com/office/drawing/2014/main" val="20051"/>
                    </a:ext>
                  </a:extLst>
                </a:gridCol>
                <a:gridCol w="49412">
                  <a:extLst>
                    <a:ext uri="{9D8B030D-6E8A-4147-A177-3AD203B41FA5}">
                      <a16:colId xmlns:a16="http://schemas.microsoft.com/office/drawing/2014/main" val="20052"/>
                    </a:ext>
                  </a:extLst>
                </a:gridCol>
                <a:gridCol w="49412">
                  <a:extLst>
                    <a:ext uri="{9D8B030D-6E8A-4147-A177-3AD203B41FA5}">
                      <a16:colId xmlns:a16="http://schemas.microsoft.com/office/drawing/2014/main" val="20053"/>
                    </a:ext>
                  </a:extLst>
                </a:gridCol>
                <a:gridCol w="49412">
                  <a:extLst>
                    <a:ext uri="{9D8B030D-6E8A-4147-A177-3AD203B41FA5}">
                      <a16:colId xmlns:a16="http://schemas.microsoft.com/office/drawing/2014/main" val="20054"/>
                    </a:ext>
                  </a:extLst>
                </a:gridCol>
                <a:gridCol w="49412">
                  <a:extLst>
                    <a:ext uri="{9D8B030D-6E8A-4147-A177-3AD203B41FA5}">
                      <a16:colId xmlns:a16="http://schemas.microsoft.com/office/drawing/2014/main" val="20055"/>
                    </a:ext>
                  </a:extLst>
                </a:gridCol>
                <a:gridCol w="49412">
                  <a:extLst>
                    <a:ext uri="{9D8B030D-6E8A-4147-A177-3AD203B41FA5}">
                      <a16:colId xmlns:a16="http://schemas.microsoft.com/office/drawing/2014/main" val="20056"/>
                    </a:ext>
                  </a:extLst>
                </a:gridCol>
                <a:gridCol w="49412">
                  <a:extLst>
                    <a:ext uri="{9D8B030D-6E8A-4147-A177-3AD203B41FA5}">
                      <a16:colId xmlns:a16="http://schemas.microsoft.com/office/drawing/2014/main" val="20057"/>
                    </a:ext>
                  </a:extLst>
                </a:gridCol>
                <a:gridCol w="49412">
                  <a:extLst>
                    <a:ext uri="{9D8B030D-6E8A-4147-A177-3AD203B41FA5}">
                      <a16:colId xmlns:a16="http://schemas.microsoft.com/office/drawing/2014/main" val="20058"/>
                    </a:ext>
                  </a:extLst>
                </a:gridCol>
                <a:gridCol w="49412">
                  <a:extLst>
                    <a:ext uri="{9D8B030D-6E8A-4147-A177-3AD203B41FA5}">
                      <a16:colId xmlns:a16="http://schemas.microsoft.com/office/drawing/2014/main" val="20059"/>
                    </a:ext>
                  </a:extLst>
                </a:gridCol>
                <a:gridCol w="49412">
                  <a:extLst>
                    <a:ext uri="{9D8B030D-6E8A-4147-A177-3AD203B41FA5}">
                      <a16:colId xmlns:a16="http://schemas.microsoft.com/office/drawing/2014/main" val="20060"/>
                    </a:ext>
                  </a:extLst>
                </a:gridCol>
                <a:gridCol w="49412">
                  <a:extLst>
                    <a:ext uri="{9D8B030D-6E8A-4147-A177-3AD203B41FA5}">
                      <a16:colId xmlns:a16="http://schemas.microsoft.com/office/drawing/2014/main" val="20061"/>
                    </a:ext>
                  </a:extLst>
                </a:gridCol>
                <a:gridCol w="49412">
                  <a:extLst>
                    <a:ext uri="{9D8B030D-6E8A-4147-A177-3AD203B41FA5}">
                      <a16:colId xmlns:a16="http://schemas.microsoft.com/office/drawing/2014/main" val="20062"/>
                    </a:ext>
                  </a:extLst>
                </a:gridCol>
                <a:gridCol w="49412">
                  <a:extLst>
                    <a:ext uri="{9D8B030D-6E8A-4147-A177-3AD203B41FA5}">
                      <a16:colId xmlns:a16="http://schemas.microsoft.com/office/drawing/2014/main" val="20063"/>
                    </a:ext>
                  </a:extLst>
                </a:gridCol>
                <a:gridCol w="49412">
                  <a:extLst>
                    <a:ext uri="{9D8B030D-6E8A-4147-A177-3AD203B41FA5}">
                      <a16:colId xmlns:a16="http://schemas.microsoft.com/office/drawing/2014/main" val="20064"/>
                    </a:ext>
                  </a:extLst>
                </a:gridCol>
                <a:gridCol w="49412">
                  <a:extLst>
                    <a:ext uri="{9D8B030D-6E8A-4147-A177-3AD203B41FA5}">
                      <a16:colId xmlns:a16="http://schemas.microsoft.com/office/drawing/2014/main" val="20065"/>
                    </a:ext>
                  </a:extLst>
                </a:gridCol>
                <a:gridCol w="49412">
                  <a:extLst>
                    <a:ext uri="{9D8B030D-6E8A-4147-A177-3AD203B41FA5}">
                      <a16:colId xmlns:a16="http://schemas.microsoft.com/office/drawing/2014/main" val="20066"/>
                    </a:ext>
                  </a:extLst>
                </a:gridCol>
                <a:gridCol w="49412">
                  <a:extLst>
                    <a:ext uri="{9D8B030D-6E8A-4147-A177-3AD203B41FA5}">
                      <a16:colId xmlns:a16="http://schemas.microsoft.com/office/drawing/2014/main" val="20067"/>
                    </a:ext>
                  </a:extLst>
                </a:gridCol>
                <a:gridCol w="49412">
                  <a:extLst>
                    <a:ext uri="{9D8B030D-6E8A-4147-A177-3AD203B41FA5}">
                      <a16:colId xmlns:a16="http://schemas.microsoft.com/office/drawing/2014/main" val="20068"/>
                    </a:ext>
                  </a:extLst>
                </a:gridCol>
                <a:gridCol w="49412">
                  <a:extLst>
                    <a:ext uri="{9D8B030D-6E8A-4147-A177-3AD203B41FA5}">
                      <a16:colId xmlns:a16="http://schemas.microsoft.com/office/drawing/2014/main" val="20069"/>
                    </a:ext>
                  </a:extLst>
                </a:gridCol>
                <a:gridCol w="49412">
                  <a:extLst>
                    <a:ext uri="{9D8B030D-6E8A-4147-A177-3AD203B41FA5}">
                      <a16:colId xmlns:a16="http://schemas.microsoft.com/office/drawing/2014/main" val="20070"/>
                    </a:ext>
                  </a:extLst>
                </a:gridCol>
                <a:gridCol w="49412">
                  <a:extLst>
                    <a:ext uri="{9D8B030D-6E8A-4147-A177-3AD203B41FA5}">
                      <a16:colId xmlns:a16="http://schemas.microsoft.com/office/drawing/2014/main" val="20071"/>
                    </a:ext>
                  </a:extLst>
                </a:gridCol>
                <a:gridCol w="49412">
                  <a:extLst>
                    <a:ext uri="{9D8B030D-6E8A-4147-A177-3AD203B41FA5}">
                      <a16:colId xmlns:a16="http://schemas.microsoft.com/office/drawing/2014/main" val="20072"/>
                    </a:ext>
                  </a:extLst>
                </a:gridCol>
                <a:gridCol w="49412">
                  <a:extLst>
                    <a:ext uri="{9D8B030D-6E8A-4147-A177-3AD203B41FA5}">
                      <a16:colId xmlns:a16="http://schemas.microsoft.com/office/drawing/2014/main" val="20073"/>
                    </a:ext>
                  </a:extLst>
                </a:gridCol>
                <a:gridCol w="49412">
                  <a:extLst>
                    <a:ext uri="{9D8B030D-6E8A-4147-A177-3AD203B41FA5}">
                      <a16:colId xmlns:a16="http://schemas.microsoft.com/office/drawing/2014/main" val="20074"/>
                    </a:ext>
                  </a:extLst>
                </a:gridCol>
                <a:gridCol w="49412">
                  <a:extLst>
                    <a:ext uri="{9D8B030D-6E8A-4147-A177-3AD203B41FA5}">
                      <a16:colId xmlns:a16="http://schemas.microsoft.com/office/drawing/2014/main" val="20075"/>
                    </a:ext>
                  </a:extLst>
                </a:gridCol>
                <a:gridCol w="49412">
                  <a:extLst>
                    <a:ext uri="{9D8B030D-6E8A-4147-A177-3AD203B41FA5}">
                      <a16:colId xmlns:a16="http://schemas.microsoft.com/office/drawing/2014/main" val="20076"/>
                    </a:ext>
                  </a:extLst>
                </a:gridCol>
                <a:gridCol w="49412">
                  <a:extLst>
                    <a:ext uri="{9D8B030D-6E8A-4147-A177-3AD203B41FA5}">
                      <a16:colId xmlns:a16="http://schemas.microsoft.com/office/drawing/2014/main" val="20077"/>
                    </a:ext>
                  </a:extLst>
                </a:gridCol>
                <a:gridCol w="49412">
                  <a:extLst>
                    <a:ext uri="{9D8B030D-6E8A-4147-A177-3AD203B41FA5}">
                      <a16:colId xmlns:a16="http://schemas.microsoft.com/office/drawing/2014/main" val="20078"/>
                    </a:ext>
                  </a:extLst>
                </a:gridCol>
                <a:gridCol w="49412">
                  <a:extLst>
                    <a:ext uri="{9D8B030D-6E8A-4147-A177-3AD203B41FA5}">
                      <a16:colId xmlns:a16="http://schemas.microsoft.com/office/drawing/2014/main" val="20079"/>
                    </a:ext>
                  </a:extLst>
                </a:gridCol>
                <a:gridCol w="49412">
                  <a:extLst>
                    <a:ext uri="{9D8B030D-6E8A-4147-A177-3AD203B41FA5}">
                      <a16:colId xmlns:a16="http://schemas.microsoft.com/office/drawing/2014/main" val="20080"/>
                    </a:ext>
                  </a:extLst>
                </a:gridCol>
                <a:gridCol w="49412">
                  <a:extLst>
                    <a:ext uri="{9D8B030D-6E8A-4147-A177-3AD203B41FA5}">
                      <a16:colId xmlns:a16="http://schemas.microsoft.com/office/drawing/2014/main" val="20081"/>
                    </a:ext>
                  </a:extLst>
                </a:gridCol>
                <a:gridCol w="49412">
                  <a:extLst>
                    <a:ext uri="{9D8B030D-6E8A-4147-A177-3AD203B41FA5}">
                      <a16:colId xmlns:a16="http://schemas.microsoft.com/office/drawing/2014/main" val="20082"/>
                    </a:ext>
                  </a:extLst>
                </a:gridCol>
                <a:gridCol w="49412">
                  <a:extLst>
                    <a:ext uri="{9D8B030D-6E8A-4147-A177-3AD203B41FA5}">
                      <a16:colId xmlns:a16="http://schemas.microsoft.com/office/drawing/2014/main" val="20083"/>
                    </a:ext>
                  </a:extLst>
                </a:gridCol>
                <a:gridCol w="49412">
                  <a:extLst>
                    <a:ext uri="{9D8B030D-6E8A-4147-A177-3AD203B41FA5}">
                      <a16:colId xmlns:a16="http://schemas.microsoft.com/office/drawing/2014/main" val="20084"/>
                    </a:ext>
                  </a:extLst>
                </a:gridCol>
                <a:gridCol w="49412">
                  <a:extLst>
                    <a:ext uri="{9D8B030D-6E8A-4147-A177-3AD203B41FA5}">
                      <a16:colId xmlns:a16="http://schemas.microsoft.com/office/drawing/2014/main" val="20085"/>
                    </a:ext>
                  </a:extLst>
                </a:gridCol>
                <a:gridCol w="49412">
                  <a:extLst>
                    <a:ext uri="{9D8B030D-6E8A-4147-A177-3AD203B41FA5}">
                      <a16:colId xmlns:a16="http://schemas.microsoft.com/office/drawing/2014/main" val="20086"/>
                    </a:ext>
                  </a:extLst>
                </a:gridCol>
                <a:gridCol w="49412">
                  <a:extLst>
                    <a:ext uri="{9D8B030D-6E8A-4147-A177-3AD203B41FA5}">
                      <a16:colId xmlns:a16="http://schemas.microsoft.com/office/drawing/2014/main" val="20087"/>
                    </a:ext>
                  </a:extLst>
                </a:gridCol>
                <a:gridCol w="49412">
                  <a:extLst>
                    <a:ext uri="{9D8B030D-6E8A-4147-A177-3AD203B41FA5}">
                      <a16:colId xmlns:a16="http://schemas.microsoft.com/office/drawing/2014/main" val="20088"/>
                    </a:ext>
                  </a:extLst>
                </a:gridCol>
                <a:gridCol w="49412">
                  <a:extLst>
                    <a:ext uri="{9D8B030D-6E8A-4147-A177-3AD203B41FA5}">
                      <a16:colId xmlns:a16="http://schemas.microsoft.com/office/drawing/2014/main" val="20089"/>
                    </a:ext>
                  </a:extLst>
                </a:gridCol>
                <a:gridCol w="49412">
                  <a:extLst>
                    <a:ext uri="{9D8B030D-6E8A-4147-A177-3AD203B41FA5}">
                      <a16:colId xmlns:a16="http://schemas.microsoft.com/office/drawing/2014/main" val="20090"/>
                    </a:ext>
                  </a:extLst>
                </a:gridCol>
                <a:gridCol w="49412">
                  <a:extLst>
                    <a:ext uri="{9D8B030D-6E8A-4147-A177-3AD203B41FA5}">
                      <a16:colId xmlns:a16="http://schemas.microsoft.com/office/drawing/2014/main" val="20091"/>
                    </a:ext>
                  </a:extLst>
                </a:gridCol>
                <a:gridCol w="49412">
                  <a:extLst>
                    <a:ext uri="{9D8B030D-6E8A-4147-A177-3AD203B41FA5}">
                      <a16:colId xmlns:a16="http://schemas.microsoft.com/office/drawing/2014/main" val="20092"/>
                    </a:ext>
                  </a:extLst>
                </a:gridCol>
                <a:gridCol w="49412">
                  <a:extLst>
                    <a:ext uri="{9D8B030D-6E8A-4147-A177-3AD203B41FA5}">
                      <a16:colId xmlns:a16="http://schemas.microsoft.com/office/drawing/2014/main" val="20093"/>
                    </a:ext>
                  </a:extLst>
                </a:gridCol>
                <a:gridCol w="49412">
                  <a:extLst>
                    <a:ext uri="{9D8B030D-6E8A-4147-A177-3AD203B41FA5}">
                      <a16:colId xmlns:a16="http://schemas.microsoft.com/office/drawing/2014/main" val="20094"/>
                    </a:ext>
                  </a:extLst>
                </a:gridCol>
                <a:gridCol w="49412">
                  <a:extLst>
                    <a:ext uri="{9D8B030D-6E8A-4147-A177-3AD203B41FA5}">
                      <a16:colId xmlns:a16="http://schemas.microsoft.com/office/drawing/2014/main" val="20095"/>
                    </a:ext>
                  </a:extLst>
                </a:gridCol>
                <a:gridCol w="49412">
                  <a:extLst>
                    <a:ext uri="{9D8B030D-6E8A-4147-A177-3AD203B41FA5}">
                      <a16:colId xmlns:a16="http://schemas.microsoft.com/office/drawing/2014/main" val="20096"/>
                    </a:ext>
                  </a:extLst>
                </a:gridCol>
                <a:gridCol w="49412">
                  <a:extLst>
                    <a:ext uri="{9D8B030D-6E8A-4147-A177-3AD203B41FA5}">
                      <a16:colId xmlns:a16="http://schemas.microsoft.com/office/drawing/2014/main" val="20097"/>
                    </a:ext>
                  </a:extLst>
                </a:gridCol>
                <a:gridCol w="49412">
                  <a:extLst>
                    <a:ext uri="{9D8B030D-6E8A-4147-A177-3AD203B41FA5}">
                      <a16:colId xmlns:a16="http://schemas.microsoft.com/office/drawing/2014/main" val="20098"/>
                    </a:ext>
                  </a:extLst>
                </a:gridCol>
                <a:gridCol w="49412">
                  <a:extLst>
                    <a:ext uri="{9D8B030D-6E8A-4147-A177-3AD203B41FA5}">
                      <a16:colId xmlns:a16="http://schemas.microsoft.com/office/drawing/2014/main" val="20099"/>
                    </a:ext>
                  </a:extLst>
                </a:gridCol>
                <a:gridCol w="49412">
                  <a:extLst>
                    <a:ext uri="{9D8B030D-6E8A-4147-A177-3AD203B41FA5}">
                      <a16:colId xmlns:a16="http://schemas.microsoft.com/office/drawing/2014/main" val="20100"/>
                    </a:ext>
                  </a:extLst>
                </a:gridCol>
                <a:gridCol w="49412">
                  <a:extLst>
                    <a:ext uri="{9D8B030D-6E8A-4147-A177-3AD203B41FA5}">
                      <a16:colId xmlns:a16="http://schemas.microsoft.com/office/drawing/2014/main" val="20101"/>
                    </a:ext>
                  </a:extLst>
                </a:gridCol>
                <a:gridCol w="49412">
                  <a:extLst>
                    <a:ext uri="{9D8B030D-6E8A-4147-A177-3AD203B41FA5}">
                      <a16:colId xmlns:a16="http://schemas.microsoft.com/office/drawing/2014/main" val="20102"/>
                    </a:ext>
                  </a:extLst>
                </a:gridCol>
                <a:gridCol w="49412">
                  <a:extLst>
                    <a:ext uri="{9D8B030D-6E8A-4147-A177-3AD203B41FA5}">
                      <a16:colId xmlns:a16="http://schemas.microsoft.com/office/drawing/2014/main" val="20103"/>
                    </a:ext>
                  </a:extLst>
                </a:gridCol>
                <a:gridCol w="49412">
                  <a:extLst>
                    <a:ext uri="{9D8B030D-6E8A-4147-A177-3AD203B41FA5}">
                      <a16:colId xmlns:a16="http://schemas.microsoft.com/office/drawing/2014/main" val="20104"/>
                    </a:ext>
                  </a:extLst>
                </a:gridCol>
                <a:gridCol w="49412">
                  <a:extLst>
                    <a:ext uri="{9D8B030D-6E8A-4147-A177-3AD203B41FA5}">
                      <a16:colId xmlns:a16="http://schemas.microsoft.com/office/drawing/2014/main" val="20105"/>
                    </a:ext>
                  </a:extLst>
                </a:gridCol>
                <a:gridCol w="49412">
                  <a:extLst>
                    <a:ext uri="{9D8B030D-6E8A-4147-A177-3AD203B41FA5}">
                      <a16:colId xmlns:a16="http://schemas.microsoft.com/office/drawing/2014/main" val="20106"/>
                    </a:ext>
                  </a:extLst>
                </a:gridCol>
                <a:gridCol w="49412">
                  <a:extLst>
                    <a:ext uri="{9D8B030D-6E8A-4147-A177-3AD203B41FA5}">
                      <a16:colId xmlns:a16="http://schemas.microsoft.com/office/drawing/2014/main" val="20107"/>
                    </a:ext>
                  </a:extLst>
                </a:gridCol>
              </a:tblGrid>
              <a:tr h="211285">
                <a:tc gridSpan="108">
                  <a:txBody>
                    <a:bodyPr/>
                    <a:lstStyle/>
                    <a:p>
                      <a:pPr algn="ctr" fontAlgn="b"/>
                      <a:r>
                        <a:rPr lang="ru-RU" sz="1000" b="1" i="0" u="none" strike="noStrike" dirty="0">
                          <a:effectLst/>
                          <a:latin typeface="Times New Roman" panose="02020603050405020304" pitchFamily="18" charset="0"/>
                        </a:rPr>
                        <a:t>Сведения об организационной структуре субъекта бюджетной отчетности</a:t>
                      </a:r>
                    </a:p>
                  </a:txBody>
                  <a:tcPr marL="9006" marR="9006" marT="9006"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70635">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9006" marR="9006" marT="9006"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52142">
                <a:tc gridSpan="29">
                  <a:txBody>
                    <a:bodyPr/>
                    <a:lstStyle/>
                    <a:p>
                      <a:pPr algn="ctr" fontAlgn="ctr"/>
                      <a:r>
                        <a:rPr lang="ru-RU" sz="900" b="1" i="0" u="none" strike="noStrike">
                          <a:effectLst/>
                          <a:latin typeface="Times New Roman" panose="02020603050405020304" pitchFamily="18" charset="0"/>
                        </a:rPr>
                        <a:t>Показатель</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1" i="0" u="none" strike="noStrike">
                          <a:effectLst/>
                          <a:latin typeface="Times New Roman" panose="02020603050405020304" pitchFamily="18" charset="0"/>
                        </a:rPr>
                        <a:t>Код строки</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1" i="0" u="none" strike="noStrike">
                          <a:effectLst/>
                          <a:latin typeface="Times New Roman" panose="02020603050405020304" pitchFamily="18" charset="0"/>
                        </a:rPr>
                        <a:t>Значение </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1" i="0" u="none" strike="noStrike">
                          <a:effectLst/>
                          <a:latin typeface="Times New Roman" panose="02020603050405020304" pitchFamily="18" charset="0"/>
                        </a:rPr>
                        <a:t>Правовое основание</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1" i="0" u="none" strike="noStrike">
                          <a:effectLst/>
                          <a:latin typeface="Times New Roman" panose="02020603050405020304" pitchFamily="18" charset="0"/>
                        </a:rPr>
                        <a:t>Пояснения</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176071">
                <a:tc gridSpan="29">
                  <a:txBody>
                    <a:bodyPr/>
                    <a:lstStyle/>
                    <a:p>
                      <a:pPr algn="ctr" fontAlgn="b"/>
                      <a:r>
                        <a:rPr lang="ru-RU" sz="900" b="0" i="0" u="none" strike="noStrike">
                          <a:effectLst/>
                          <a:latin typeface="Times New Roman" panose="02020603050405020304" pitchFamily="18" charset="0"/>
                        </a:rPr>
                        <a:t>1</a:t>
                      </a:r>
                    </a:p>
                  </a:txBody>
                  <a:tcPr marL="9006" marR="9006" marT="90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b"/>
                      <a:r>
                        <a:rPr lang="ru-RU" sz="900" b="0" i="0" u="none" strike="noStrike">
                          <a:effectLst/>
                          <a:latin typeface="Times New Roman" panose="02020603050405020304" pitchFamily="18" charset="0"/>
                        </a:rPr>
                        <a:t>2</a:t>
                      </a:r>
                    </a:p>
                  </a:txBody>
                  <a:tcPr marL="9006" marR="9006" marT="90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b"/>
                      <a:r>
                        <a:rPr lang="ru-RU" sz="900" b="0" i="0" u="none" strike="noStrike">
                          <a:effectLst/>
                          <a:latin typeface="Times New Roman" panose="02020603050405020304" pitchFamily="18" charset="0"/>
                        </a:rPr>
                        <a:t>3</a:t>
                      </a:r>
                    </a:p>
                  </a:txBody>
                  <a:tcPr marL="9006" marR="9006" marT="90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b"/>
                      <a:r>
                        <a:rPr lang="ru-RU" sz="900" b="0" i="0" u="none" strike="noStrike">
                          <a:effectLst/>
                          <a:latin typeface="Times New Roman" panose="02020603050405020304" pitchFamily="18" charset="0"/>
                        </a:rPr>
                        <a:t>4</a:t>
                      </a:r>
                    </a:p>
                  </a:txBody>
                  <a:tcPr marL="9006" marR="9006" marT="90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b"/>
                      <a:r>
                        <a:rPr lang="ru-RU" sz="900" b="0" i="0" u="none" strike="noStrike">
                          <a:effectLst/>
                          <a:latin typeface="Times New Roman" panose="02020603050405020304" pitchFamily="18" charset="0"/>
                        </a:rPr>
                        <a:t>5</a:t>
                      </a:r>
                    </a:p>
                  </a:txBody>
                  <a:tcPr marL="9006" marR="9006" marT="90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719153">
                <a:tc gridSpan="29">
                  <a:txBody>
                    <a:bodyPr/>
                    <a:lstStyle/>
                    <a:p>
                      <a:pPr algn="l" fontAlgn="t"/>
                      <a:r>
                        <a:rPr lang="ru-RU" sz="900" b="0" i="0" u="none" strike="sngStrike" baseline="0">
                          <a:solidFill>
                            <a:srgbClr val="C00000"/>
                          </a:solidFill>
                          <a:effectLst/>
                          <a:latin typeface="Times New Roman" panose="02020603050405020304" pitchFamily="18" charset="0"/>
                        </a:rPr>
                        <a:t>Адрес в пределах места нахождения учреждения</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baseline="0">
                          <a:solidFill>
                            <a:srgbClr val="C00000"/>
                          </a:solidFill>
                          <a:effectLst/>
                          <a:latin typeface="Times New Roman" panose="02020603050405020304" pitchFamily="18" charset="0"/>
                        </a:rPr>
                        <a:t>010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baseline="0">
                          <a:solidFill>
                            <a:srgbClr val="C00000"/>
                          </a:solidFill>
                          <a:effectLst/>
                          <a:latin typeface="Times New Roman" panose="02020603050405020304" pitchFamily="18" charset="0"/>
                        </a:rPr>
                        <a:t>(адрес в пределах места </a:t>
                      </a:r>
                      <a:br>
                        <a:rPr lang="ru-RU" sz="900" b="0" i="1" u="none" strike="sngStrike" baseline="0">
                          <a:solidFill>
                            <a:srgbClr val="C00000"/>
                          </a:solidFill>
                          <a:effectLst/>
                          <a:latin typeface="Times New Roman" panose="02020603050405020304" pitchFamily="18" charset="0"/>
                        </a:rPr>
                      </a:br>
                      <a:r>
                        <a:rPr lang="ru-RU" sz="900" b="0" i="1" u="none" strike="sngStrike" baseline="0">
                          <a:solidFill>
                            <a:srgbClr val="C00000"/>
                          </a:solidFill>
                          <a:effectLst/>
                          <a:latin typeface="Times New Roman" panose="02020603050405020304" pitchFamily="18" charset="0"/>
                        </a:rPr>
                        <a:t>нахождения учреждения)</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531344">
                <a:tc gridSpan="29">
                  <a:txBody>
                    <a:bodyPr/>
                    <a:lstStyle/>
                    <a:p>
                      <a:pPr algn="l" fontAlgn="t"/>
                      <a:r>
                        <a:rPr lang="ru-RU" sz="900" b="0" i="0" u="none" strike="noStrike" dirty="0">
                          <a:effectLst/>
                          <a:latin typeface="Times New Roman" panose="02020603050405020304" pitchFamily="18" charset="0"/>
                        </a:rPr>
                        <a:t>Организационно-правовая форма субъекта отчетности</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020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(код согласно ОКОПФ </a:t>
                      </a:r>
                      <a:br>
                        <a:rPr lang="ru-RU" sz="900" b="0" i="1" u="none" strike="noStrike">
                          <a:effectLst/>
                          <a:latin typeface="Times New Roman" panose="02020603050405020304" pitchFamily="18" charset="0"/>
                        </a:rPr>
                      </a:br>
                      <a:r>
                        <a:rPr lang="ru-RU" sz="900" b="0" i="1" u="none" strike="noStrike">
                          <a:effectLst/>
                          <a:latin typeface="Times New Roman" panose="02020603050405020304" pitchFamily="18" charset="0"/>
                        </a:rPr>
                        <a:t>ОК 028-2012*)</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0" u="none" strike="noStrike">
                          <a:effectLst/>
                          <a:latin typeface="Times New Roman" panose="02020603050405020304" pitchFamily="18" charset="0"/>
                        </a:rPr>
                        <a:t>ОКОПФ ОК 028-2012</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(наименование согласно ОКОПФ ОК 028-2012)</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390487">
                <a:tc gridSpan="29">
                  <a:txBody>
                    <a:bodyPr/>
                    <a:lstStyle/>
                    <a:p>
                      <a:pPr algn="l" fontAlgn="t"/>
                      <a:r>
                        <a:rPr lang="ru-RU" sz="900" b="0" i="0" u="none" strike="noStrike">
                          <a:effectLst/>
                          <a:latin typeface="Times New Roman" panose="02020603050405020304" pitchFamily="18" charset="0"/>
                        </a:rPr>
                        <a:t>Изменение наименования субъекта отчетности за отчетный период </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030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(да/нет)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 и дата правового акта)</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(описание изменений)</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r h="563428">
                <a:tc gridSpan="29">
                  <a:txBody>
                    <a:bodyPr/>
                    <a:lstStyle/>
                    <a:p>
                      <a:pPr algn="l" fontAlgn="t"/>
                      <a:r>
                        <a:rPr lang="ru-RU" sz="900" b="0" i="0" u="none" strike="sngStrike" baseline="0">
                          <a:solidFill>
                            <a:srgbClr val="C00000"/>
                          </a:solidFill>
                          <a:effectLst/>
                          <a:latin typeface="Times New Roman" panose="02020603050405020304" pitchFamily="18" charset="0"/>
                        </a:rPr>
                        <a:t>Перечень основных НПА, </a:t>
                      </a:r>
                      <a:br>
                        <a:rPr lang="ru-RU" sz="900" b="0" i="0" u="none" strike="sngStrike" baseline="0">
                          <a:solidFill>
                            <a:srgbClr val="C00000"/>
                          </a:solidFill>
                          <a:effectLst/>
                          <a:latin typeface="Times New Roman" panose="02020603050405020304" pitchFamily="18" charset="0"/>
                        </a:rPr>
                      </a:br>
                      <a:r>
                        <a:rPr lang="ru-RU" sz="900" b="0" i="0" u="none" strike="sngStrike" baseline="0">
                          <a:solidFill>
                            <a:srgbClr val="C00000"/>
                          </a:solidFill>
                          <a:effectLst/>
                          <a:latin typeface="Times New Roman" panose="02020603050405020304" pitchFamily="18" charset="0"/>
                        </a:rPr>
                        <a:t>регламентирующих деятельность субъекта отчетности</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baseline="0">
                          <a:solidFill>
                            <a:srgbClr val="C00000"/>
                          </a:solidFill>
                          <a:effectLst/>
                          <a:latin typeface="Times New Roman" panose="02020603050405020304" pitchFamily="18" charset="0"/>
                        </a:rPr>
                        <a:t>040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baseline="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a:solidFill>
                            <a:srgbClr val="C00000"/>
                          </a:solidFill>
                          <a:effectLst/>
                          <a:latin typeface="Times New Roman" panose="02020603050405020304" pitchFamily="18" charset="0"/>
                        </a:rPr>
                        <a:t>(№ и дата акта)</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7"/>
                  </a:ext>
                </a:extLst>
              </a:tr>
              <a:tr h="719153">
                <a:tc gridSpan="29">
                  <a:txBody>
                    <a:bodyPr/>
                    <a:lstStyle/>
                    <a:p>
                      <a:pPr algn="l" fontAlgn="t"/>
                      <a:r>
                        <a:rPr lang="ru-RU" sz="900" b="0" i="0" u="none" strike="sngStrike" baseline="0">
                          <a:solidFill>
                            <a:srgbClr val="C00000"/>
                          </a:solidFill>
                          <a:effectLst/>
                          <a:latin typeface="Times New Roman" panose="02020603050405020304" pitchFamily="18" charset="0"/>
                        </a:rPr>
                        <a:t>Наименование органа, осуществляющего внешний государственный (муниципальный) финансовый контроль </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baseline="0">
                          <a:solidFill>
                            <a:srgbClr val="C00000"/>
                          </a:solidFill>
                          <a:effectLst/>
                          <a:latin typeface="Times New Roman" panose="02020603050405020304" pitchFamily="18" charset="0"/>
                        </a:rPr>
                        <a:t>050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baseline="0" dirty="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(наименование органа)</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8"/>
                  </a:ext>
                </a:extLst>
              </a:tr>
              <a:tr h="563428">
                <a:tc gridSpan="29">
                  <a:txBody>
                    <a:bodyPr/>
                    <a:lstStyle/>
                    <a:p>
                      <a:pPr algn="l" fontAlgn="t"/>
                      <a:r>
                        <a:rPr lang="ru-RU" sz="900" b="0" i="0" u="none" strike="noStrike">
                          <a:effectLst/>
                          <a:latin typeface="Times New Roman" panose="02020603050405020304" pitchFamily="18" charset="0"/>
                        </a:rPr>
                        <a:t>Сроки деятельности субъекта</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отчетности, созданного на определенный срок </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060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 и дата правового акта)</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(сроки)</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719153">
                <a:tc gridSpan="29">
                  <a:txBody>
                    <a:bodyPr/>
                    <a:lstStyle/>
                    <a:p>
                      <a:pPr algn="l" fontAlgn="t"/>
                      <a:r>
                        <a:rPr lang="ru-RU" sz="900" b="0" i="0" u="none" strike="sngStrike" baseline="0">
                          <a:solidFill>
                            <a:srgbClr val="C00000"/>
                          </a:solidFill>
                          <a:effectLst/>
                          <a:latin typeface="Times New Roman" panose="02020603050405020304" pitchFamily="18" charset="0"/>
                        </a:rPr>
                        <a:t>Наименование и место публикации отчета, содержащего информацию </a:t>
                      </a:r>
                      <a:br>
                        <a:rPr lang="ru-RU" sz="900" b="0" i="0" u="none" strike="sngStrike" baseline="0">
                          <a:solidFill>
                            <a:srgbClr val="C00000"/>
                          </a:solidFill>
                          <a:effectLst/>
                          <a:latin typeface="Times New Roman" panose="02020603050405020304" pitchFamily="18" charset="0"/>
                        </a:rPr>
                      </a:br>
                      <a:r>
                        <a:rPr lang="ru-RU" sz="900" b="0" i="0" u="none" strike="sngStrike" baseline="0">
                          <a:solidFill>
                            <a:srgbClr val="C00000"/>
                          </a:solidFill>
                          <a:effectLst/>
                          <a:latin typeface="Times New Roman" panose="02020603050405020304" pitchFamily="18" charset="0"/>
                        </a:rPr>
                        <a:t>о результатах исполнения бюджетной сметы</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baseline="0">
                          <a:solidFill>
                            <a:srgbClr val="C00000"/>
                          </a:solidFill>
                          <a:effectLst/>
                          <a:latin typeface="Times New Roman" panose="02020603050405020304" pitchFamily="18" charset="0"/>
                        </a:rPr>
                        <a:t>070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baseline="0">
                          <a:solidFill>
                            <a:srgbClr val="C00000"/>
                          </a:solidFill>
                          <a:effectLst/>
                          <a:latin typeface="Times New Roman" panose="02020603050405020304" pitchFamily="18" charset="0"/>
                        </a:rPr>
                        <a:t>(да/нет)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a:solidFill>
                            <a:srgbClr val="C00000"/>
                          </a:solidFill>
                          <a:effectLst/>
                          <a:latin typeface="Times New Roman" panose="02020603050405020304" pitchFamily="18" charset="0"/>
                        </a:rPr>
                        <a:t>(№ и дата правового акта)</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(наименование и место публикации)</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0"/>
                  </a:ext>
                </a:extLst>
              </a:tr>
              <a:tr h="563428">
                <a:tc gridSpan="29">
                  <a:txBody>
                    <a:bodyPr/>
                    <a:lstStyle/>
                    <a:p>
                      <a:pPr algn="l" fontAlgn="t"/>
                      <a:r>
                        <a:rPr lang="ru-RU" sz="900" b="0" i="0" u="none" strike="sngStrike" baseline="0">
                          <a:solidFill>
                            <a:srgbClr val="C00000"/>
                          </a:solidFill>
                          <a:effectLst/>
                          <a:latin typeface="Times New Roman" panose="02020603050405020304" pitchFamily="18" charset="0"/>
                        </a:rPr>
                        <a:t>Наличие государственных (муниципальных) унитарных </a:t>
                      </a:r>
                      <a:br>
                        <a:rPr lang="ru-RU" sz="900" b="0" i="0" u="none" strike="sngStrike" baseline="0">
                          <a:solidFill>
                            <a:srgbClr val="C00000"/>
                          </a:solidFill>
                          <a:effectLst/>
                          <a:latin typeface="Times New Roman" panose="02020603050405020304" pitchFamily="18" charset="0"/>
                        </a:rPr>
                      </a:br>
                      <a:r>
                        <a:rPr lang="ru-RU" sz="900" b="0" i="0" u="none" strike="sngStrike" baseline="0">
                          <a:solidFill>
                            <a:srgbClr val="C00000"/>
                          </a:solidFill>
                          <a:effectLst/>
                          <a:latin typeface="Times New Roman" panose="02020603050405020304" pitchFamily="18" charset="0"/>
                        </a:rPr>
                        <a:t>и казенных предприятий</a:t>
                      </a:r>
                    </a:p>
                  </a:txBody>
                  <a:tcPr marL="9006" marR="9006" marT="900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baseline="0">
                          <a:solidFill>
                            <a:srgbClr val="C00000"/>
                          </a:solidFill>
                          <a:effectLst/>
                          <a:latin typeface="Times New Roman" panose="02020603050405020304" pitchFamily="18" charset="0"/>
                        </a:rPr>
                        <a:t>080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baseline="0">
                          <a:solidFill>
                            <a:srgbClr val="C00000"/>
                          </a:solidFill>
                          <a:effectLst/>
                          <a:latin typeface="Times New Roman" panose="02020603050405020304" pitchFamily="18" charset="0"/>
                        </a:rPr>
                        <a:t>(да/нет)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a:solidFill>
                            <a:srgbClr val="C00000"/>
                          </a:solidFill>
                          <a:effectLst/>
                          <a:latin typeface="Times New Roman" panose="02020603050405020304" pitchFamily="18" charset="0"/>
                        </a:rPr>
                        <a:t>-</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baseline="0" dirty="0">
                          <a:solidFill>
                            <a:srgbClr val="C00000"/>
                          </a:solidFill>
                          <a:effectLst/>
                          <a:latin typeface="Times New Roman" panose="02020603050405020304" pitchFamily="18" charset="0"/>
                        </a:rPr>
                        <a:t>(количество на конец отчетного периода при их наличии)</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1"/>
                  </a:ext>
                </a:extLst>
              </a:tr>
            </a:tbl>
          </a:graphicData>
        </a:graphic>
      </p:graphicFrame>
      <p:graphicFrame>
        <p:nvGraphicFramePr>
          <p:cNvPr id="7" name="Таблица 6"/>
          <p:cNvGraphicFramePr>
            <a:graphicFrameLocks noGrp="1"/>
          </p:cNvGraphicFramePr>
          <p:nvPr>
            <p:extLst>
              <p:ext uri="{D42A27DB-BD31-4B8C-83A1-F6EECF244321}">
                <p14:modId xmlns:p14="http://schemas.microsoft.com/office/powerpoint/2010/main" val="3837205682"/>
              </p:ext>
            </p:extLst>
          </p:nvPr>
        </p:nvGraphicFramePr>
        <p:xfrm>
          <a:off x="5941142" y="1829000"/>
          <a:ext cx="5926392" cy="4395470"/>
        </p:xfrm>
        <a:graphic>
          <a:graphicData uri="http://schemas.openxmlformats.org/drawingml/2006/table">
            <a:tbl>
              <a:tblPr/>
              <a:tblGrid>
                <a:gridCol w="1591346">
                  <a:extLst>
                    <a:ext uri="{9D8B030D-6E8A-4147-A177-3AD203B41FA5}">
                      <a16:colId xmlns:a16="http://schemas.microsoft.com/office/drawing/2014/main" val="20000"/>
                    </a:ext>
                  </a:extLst>
                </a:gridCol>
                <a:gridCol w="438992">
                  <a:extLst>
                    <a:ext uri="{9D8B030D-6E8A-4147-A177-3AD203B41FA5}">
                      <a16:colId xmlns:a16="http://schemas.microsoft.com/office/drawing/2014/main" val="20001"/>
                    </a:ext>
                  </a:extLst>
                </a:gridCol>
                <a:gridCol w="932858">
                  <a:extLst>
                    <a:ext uri="{9D8B030D-6E8A-4147-A177-3AD203B41FA5}">
                      <a16:colId xmlns:a16="http://schemas.microsoft.com/office/drawing/2014/main" val="20002"/>
                    </a:ext>
                  </a:extLst>
                </a:gridCol>
                <a:gridCol w="1481598">
                  <a:extLst>
                    <a:ext uri="{9D8B030D-6E8A-4147-A177-3AD203B41FA5}">
                      <a16:colId xmlns:a16="http://schemas.microsoft.com/office/drawing/2014/main" val="20003"/>
                    </a:ext>
                  </a:extLst>
                </a:gridCol>
                <a:gridCol w="1481598">
                  <a:extLst>
                    <a:ext uri="{9D8B030D-6E8A-4147-A177-3AD203B41FA5}">
                      <a16:colId xmlns:a16="http://schemas.microsoft.com/office/drawing/2014/main" val="20004"/>
                    </a:ext>
                  </a:extLst>
                </a:gridCol>
              </a:tblGrid>
              <a:tr h="583565">
                <a:tc>
                  <a:txBody>
                    <a:bodyPr/>
                    <a:lstStyle/>
                    <a:p>
                      <a:pPr algn="l" fontAlgn="t"/>
                      <a:r>
                        <a:rPr lang="ru-RU" sz="900" b="0" i="0" u="none" strike="sngStrike" baseline="0" dirty="0">
                          <a:solidFill>
                            <a:srgbClr val="C00000"/>
                          </a:solidFill>
                          <a:effectLst/>
                          <a:latin typeface="Times New Roman" panose="02020603050405020304" pitchFamily="18" charset="0"/>
                        </a:rPr>
                        <a:t>Изменение количества государственных (муниципальных) унитарных и казенных предприятий, произошедшее за отчетный период</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sngStrike" baseline="0">
                          <a:solidFill>
                            <a:srgbClr val="C00000"/>
                          </a:solidFill>
                          <a:effectLst/>
                          <a:latin typeface="Times New Roman" panose="02020603050405020304" pitchFamily="18" charset="0"/>
                        </a:rPr>
                        <a:t>090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sngStrike" baseline="0">
                          <a:solidFill>
                            <a:srgbClr val="C00000"/>
                          </a:solidFill>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sngStrike" baseline="0">
                          <a:solidFill>
                            <a:srgbClr val="C00000"/>
                          </a:solidFill>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sngStrike" baseline="0" dirty="0">
                          <a:solidFill>
                            <a:srgbClr val="C00000"/>
                          </a:solidFill>
                          <a:effectLst/>
                          <a:latin typeface="Times New Roman" panose="02020603050405020304" pitchFamily="18" charset="0"/>
                        </a:rPr>
                        <a:t>(описание изменений)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7200">
                <a:tc>
                  <a:txBody>
                    <a:bodyPr/>
                    <a:lstStyle/>
                    <a:p>
                      <a:pPr algn="l" fontAlgn="t"/>
                      <a:r>
                        <a:rPr lang="ru-RU" sz="900" b="0" i="0" u="none" strike="noStrike">
                          <a:effectLst/>
                          <a:latin typeface="Times New Roman" panose="02020603050405020304" pitchFamily="18" charset="0"/>
                        </a:rPr>
                        <a:t>Изменение состава бюджетных полномочий, произошедшее</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в отчетном периоде</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(описание изменений)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3565">
                <a:tc>
                  <a:txBody>
                    <a:bodyPr/>
                    <a:lstStyle/>
                    <a:p>
                      <a:pPr algn="l" fontAlgn="t"/>
                      <a:r>
                        <a:rPr lang="ru-RU" sz="900" b="0" i="0" u="none" strike="noStrike">
                          <a:effectLst/>
                          <a:latin typeface="Times New Roman" panose="02020603050405020304" pitchFamily="18" charset="0"/>
                        </a:rPr>
                        <a:t>Передача полномочий по ведению бюджетного учета иному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учреждению (централизованной бухгалтерии)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(наименование, ИНН централизованной бухгалтерии, дата передачи полномочий)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02665">
                <a:tc>
                  <a:txBody>
                    <a:bodyPr/>
                    <a:lstStyle/>
                    <a:p>
                      <a:pPr algn="l" fontAlgn="t"/>
                      <a:r>
                        <a:rPr lang="ru-RU" sz="900" b="0" i="0" u="none" strike="noStrike">
                          <a:effectLst/>
                          <a:latin typeface="Times New Roman" panose="02020603050405020304" pitchFamily="18" charset="0"/>
                        </a:rPr>
                        <a:t>Сведения о правопреемственности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по всем обязательствам реорганизуемого (преобразуемого) субъекта отчетности в отношении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всех кредиторов и должников, включая обязательства,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оспариваемые в суде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документа)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12470">
                <a:tc>
                  <a:txBody>
                    <a:bodyPr/>
                    <a:lstStyle/>
                    <a:p>
                      <a:pPr algn="l" fontAlgn="t"/>
                      <a:r>
                        <a:rPr lang="ru-RU" sz="900" b="0" i="0" u="none" strike="noStrike">
                          <a:effectLst/>
                          <a:latin typeface="Times New Roman" panose="02020603050405020304" pitchFamily="18" charset="0"/>
                        </a:rPr>
                        <a:t>Иная информация, характеризующая показатели деятельности реорганизуемого (преобразуемого) субъекта отчетности за отчетный период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6865">
                <a:tc>
                  <a:txBody>
                    <a:bodyPr/>
                    <a:lstStyle/>
                    <a:p>
                      <a:pPr algn="l" fontAlgn="t"/>
                      <a:r>
                        <a:rPr lang="ru-RU" sz="900" b="0" i="0" u="none" strike="noStrike">
                          <a:effectLst/>
                          <a:latin typeface="Times New Roman" panose="02020603050405020304" pitchFamily="18" charset="0"/>
                        </a:rPr>
                        <a:t>Иной показатель:</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8" name="TextBox 7"/>
          <p:cNvSpPr txBox="1"/>
          <p:nvPr/>
        </p:nvSpPr>
        <p:spPr>
          <a:xfrm>
            <a:off x="5926358" y="963562"/>
            <a:ext cx="2558882" cy="369332"/>
          </a:xfrm>
          <a:prstGeom prst="rect">
            <a:avLst/>
          </a:prstGeom>
          <a:noFill/>
        </p:spPr>
        <p:txBody>
          <a:bodyPr wrap="square" rtlCol="0">
            <a:spAutoFit/>
          </a:bodyPr>
          <a:lstStyle/>
          <a:p>
            <a:r>
              <a:rPr lang="ru-RU" dirty="0">
                <a:latin typeface="Century" panose="02040604050505020304" pitchFamily="18" charset="0"/>
              </a:rPr>
              <a:t>Таблица № 11 (191н)</a:t>
            </a:r>
          </a:p>
        </p:txBody>
      </p:sp>
    </p:spTree>
    <p:extLst>
      <p:ext uri="{BB962C8B-B14F-4D97-AF65-F5344CB8AC3E}">
        <p14:creationId xmlns:p14="http://schemas.microsoft.com/office/powerpoint/2010/main" val="1229786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7"/>
          </p:nvPr>
        </p:nvSpPr>
        <p:spPr/>
        <p:txBody>
          <a:bodyPr/>
          <a:lstStyle/>
          <a:p>
            <a:fld id="{B6F15528-21DE-4FAA-801E-634DDDAF4B2B}" type="slidenum">
              <a:rPr lang="ru-RU" smtClean="0">
                <a:solidFill>
                  <a:srgbClr val="44546A"/>
                </a:solidFill>
              </a:rPr>
              <a:pPr/>
              <a:t>40</a:t>
            </a:fld>
            <a:endParaRPr lang="ru-RU" dirty="0">
              <a:solidFill>
                <a:srgbClr val="44546A"/>
              </a:solidFill>
            </a:endParaRPr>
          </a:p>
        </p:txBody>
      </p:sp>
      <p:sp>
        <p:nvSpPr>
          <p:cNvPr id="3" name="Заголовок 2"/>
          <p:cNvSpPr>
            <a:spLocks noGrp="1"/>
          </p:cNvSpPr>
          <p:nvPr>
            <p:ph type="title"/>
          </p:nvPr>
        </p:nvSpPr>
        <p:spPr>
          <a:xfrm>
            <a:off x="6267787" y="279470"/>
            <a:ext cx="5789968" cy="276999"/>
          </a:xfrm>
        </p:spPr>
        <p:txBody>
          <a:bodyPr wrap="square" lIns="0" tIns="0" rIns="0" bIns="0" anchor="ctr">
            <a:spAutoFit/>
          </a:bodyPr>
          <a:lstStyle/>
          <a:p>
            <a:r>
              <a:rPr lang="ru-RU" sz="2000" dirty="0">
                <a:solidFill>
                  <a:srgbClr val="002060"/>
                </a:solidFill>
                <a:latin typeface="Century" panose="02040604050505020304" pitchFamily="18" charset="0"/>
                <a:ea typeface="Cambria"/>
                <a:cs typeface="Segoe UI Light"/>
              </a:rPr>
              <a:t>Для использования в работе</a:t>
            </a:r>
          </a:p>
        </p:txBody>
      </p:sp>
      <p:pic>
        <p:nvPicPr>
          <p:cNvPr id="5" name="Рисунок 4">
            <a:extLst>
              <a:ext uri="{FF2B5EF4-FFF2-40B4-BE49-F238E27FC236}">
                <a16:creationId xmlns:a16="http://schemas.microsoft.com/office/drawing/2014/main" id="{9057F448-D147-4228-A0FD-8008E86D84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971" y="143478"/>
            <a:ext cx="1402441" cy="548985"/>
          </a:xfrm>
          <a:prstGeom prst="rect">
            <a:avLst/>
          </a:prstGeom>
        </p:spPr>
      </p:pic>
      <p:sp>
        <p:nvSpPr>
          <p:cNvPr id="6" name="TextBox 5">
            <a:hlinkClick r:id="rId4"/>
          </p:cNvPr>
          <p:cNvSpPr txBox="1"/>
          <p:nvPr/>
        </p:nvSpPr>
        <p:spPr>
          <a:xfrm>
            <a:off x="508000" y="990600"/>
            <a:ext cx="9855200" cy="769634"/>
          </a:xfrm>
          <a:prstGeom prst="rect">
            <a:avLst/>
          </a:prstGeom>
          <a:noFill/>
        </p:spPr>
        <p:txBody>
          <a:bodyPr wrap="square" rtlCol="0">
            <a:spAutoFit/>
          </a:bodyPr>
          <a:lstStyle/>
          <a:p>
            <a:pPr marL="228594" indent="-228594">
              <a:buFont typeface="Arial" panose="020B0604020202020204" pitchFamily="34" charset="0"/>
              <a:buChar char="•"/>
            </a:pPr>
            <a:r>
              <a:rPr lang="ru-RU" sz="1467" b="1" dirty="0">
                <a:latin typeface="Cambria" panose="02040503050406030204" pitchFamily="18" charset="0"/>
                <a:ea typeface="Cambria" panose="02040503050406030204" pitchFamily="18" charset="0"/>
              </a:rPr>
              <a:t>Инструкции по работе в подсистеме учета и отчетности ГИИС «Электронный бюджет» </a:t>
            </a:r>
            <a:endParaRPr lang="ru-RU" sz="1467" b="1" u="sng" dirty="0"/>
          </a:p>
          <a:p>
            <a:r>
              <a:rPr lang="ru-RU" sz="1467" dirty="0">
                <a:latin typeface="Cambria" panose="02040503050406030204" pitchFamily="18" charset="0"/>
                <a:ea typeface="Cambria" panose="02040503050406030204" pitchFamily="18" charset="0"/>
              </a:rPr>
              <a:t>Главная /Государственные информационные системы/Электронный бюджет/ Учет и отчетность</a:t>
            </a:r>
          </a:p>
          <a:p>
            <a:r>
              <a:rPr lang="en-US" sz="1467" u="sng" dirty="0">
                <a:hlinkClick r:id="rId5"/>
              </a:rPr>
              <a:t>https://roskazna.gov.ru/gis/ehlektronnyj-byudzhet/uchet-i-otchetnost</a:t>
            </a:r>
            <a:endParaRPr lang="ru-RU" sz="1467" dirty="0">
              <a:latin typeface="Cambria" panose="02040503050406030204" pitchFamily="18" charset="0"/>
              <a:ea typeface="Cambria" panose="02040503050406030204" pitchFamily="18" charset="0"/>
            </a:endParaRPr>
          </a:p>
        </p:txBody>
      </p:sp>
      <p:sp>
        <p:nvSpPr>
          <p:cNvPr id="7" name="TextBox 6">
            <a:hlinkClick r:id="rId4"/>
          </p:cNvPr>
          <p:cNvSpPr txBox="1"/>
          <p:nvPr/>
        </p:nvSpPr>
        <p:spPr>
          <a:xfrm>
            <a:off x="508000" y="1803401"/>
            <a:ext cx="11582400" cy="3231077"/>
          </a:xfrm>
          <a:prstGeom prst="rect">
            <a:avLst/>
          </a:prstGeom>
          <a:noFill/>
        </p:spPr>
        <p:txBody>
          <a:bodyPr wrap="square" rtlCol="0">
            <a:spAutoFit/>
          </a:bodyPr>
          <a:lstStyle/>
          <a:p>
            <a:pPr marL="228594" indent="-228594">
              <a:buFont typeface="Arial" panose="020B0604020202020204" pitchFamily="34" charset="0"/>
              <a:buChar char="•"/>
            </a:pPr>
            <a:r>
              <a:rPr lang="ru-RU" sz="1467" b="1" dirty="0">
                <a:latin typeface="Cambria" panose="02040503050406030204" pitchFamily="18" charset="0"/>
                <a:ea typeface="Cambria" panose="02040503050406030204" pitchFamily="18" charset="0"/>
              </a:rPr>
              <a:t>Форматы информационного взаимодействия </a:t>
            </a:r>
            <a:endParaRPr lang="en-US" sz="1467" b="1" u="sng" dirty="0"/>
          </a:p>
          <a:p>
            <a:r>
              <a:rPr lang="ru-RU" sz="1467" dirty="0">
                <a:latin typeface="Cambria" panose="02040503050406030204" pitchFamily="18" charset="0"/>
                <a:ea typeface="Cambria" panose="02040503050406030204" pitchFamily="18" charset="0"/>
              </a:rPr>
              <a:t>Главная/Государственные информационные системы/Электронный бюджет/Форматы информационного взаимодействия</a:t>
            </a:r>
          </a:p>
          <a:p>
            <a:r>
              <a:rPr lang="en-US" sz="1467" u="sng" dirty="0">
                <a:hlinkClick r:id="rId6"/>
              </a:rPr>
              <a:t>https://roskazna.gov.ru/gis/ehlektronnyj-byudzhet/formaty-informacionnogo-vzaimodejstviya</a:t>
            </a:r>
            <a:endParaRPr lang="ru-RU" sz="1467" u="sng" dirty="0"/>
          </a:p>
          <a:p>
            <a:pPr marL="228594" indent="-228594">
              <a:buFontTx/>
              <a:buChar char="-"/>
            </a:pPr>
            <a:r>
              <a:rPr lang="ru-RU" sz="1333" dirty="0">
                <a:latin typeface="Cambria" panose="02040503050406030204" pitchFamily="18" charset="0"/>
                <a:ea typeface="Cambria" panose="02040503050406030204" pitchFamily="18" charset="0"/>
              </a:rPr>
              <a:t>Требования к форматам и способам передачи в электронном виде бюджетной отчетности главных распорядителей средств федерального бюджета, главных администраторов доходов, главных администраторов источников финансирования, представляемой в Федеральное казначейство (</a:t>
            </a:r>
            <a:r>
              <a:rPr lang="ru-RU" sz="1333" dirty="0">
                <a:latin typeface="Cambria" panose="02040503050406030204" pitchFamily="18" charset="0"/>
                <a:ea typeface="Cambria" panose="02040503050406030204" pitchFamily="18" charset="0"/>
                <a:hlinkClick r:id="rId7"/>
              </a:rPr>
              <a:t>https://roskazna.gov.ru/uploads/migrate/roskaznagovru/documents/gis/ehlektronnyj-byudzhet/formaty-informacionnogo-vzaimodejstviya/9ef-albom-tfo-191n-grbs-versii-16.00.docx#</a:t>
            </a:r>
            <a:r>
              <a:rPr lang="ru-RU" sz="1333" dirty="0">
                <a:latin typeface="Cambria" panose="02040503050406030204" pitchFamily="18" charset="0"/>
                <a:ea typeface="Cambria" panose="02040503050406030204" pitchFamily="18" charset="0"/>
              </a:rPr>
              <a:t> )</a:t>
            </a:r>
          </a:p>
          <a:p>
            <a:pPr marL="228594" indent="-228594">
              <a:buFontTx/>
              <a:buChar char="-"/>
            </a:pPr>
            <a:r>
              <a:rPr lang="ru-RU" sz="1333" dirty="0">
                <a:latin typeface="Cambria" panose="02040503050406030204" pitchFamily="18" charset="0"/>
                <a:ea typeface="Cambria" panose="02040503050406030204" pitchFamily="18" charset="0"/>
              </a:rPr>
              <a:t>Требования к форматам и способам передачи в электронном виде годовой, квартальной и месячной отчетности об исполнении консолидированного бюджета субъекта Российской Федерации и территориального государственного внебюджетного фонда, отчетности об исполнении бюджетов государственных внебюджетных фондов, представляемых в Федеральное казначейство (</a:t>
            </a:r>
            <a:r>
              <a:rPr lang="ru-RU" sz="1333" dirty="0">
                <a:latin typeface="Cambria" panose="02040503050406030204" pitchFamily="18" charset="0"/>
                <a:ea typeface="Cambria" panose="02040503050406030204" pitchFamily="18" charset="0"/>
                <a:hlinkClick r:id="rId8"/>
              </a:rPr>
              <a:t>https://roskazna.gov.ru/uploads/migrate/roskaznagovru/documents/gis/ehlektronnyj-byudzhet/formaty-informacionnogo-vzaimodejstviya/85b-albom-tfo-191n-fo-i-gvbf-versii-16.00.docx#</a:t>
            </a:r>
            <a:r>
              <a:rPr lang="ru-RU" sz="1333" dirty="0">
                <a:latin typeface="Cambria" panose="02040503050406030204" pitchFamily="18" charset="0"/>
                <a:ea typeface="Cambria" panose="02040503050406030204" pitchFamily="18" charset="0"/>
              </a:rPr>
              <a:t> )</a:t>
            </a:r>
          </a:p>
          <a:p>
            <a:pPr marL="228594" indent="-228594">
              <a:buFontTx/>
              <a:buChar char="-"/>
            </a:pPr>
            <a:r>
              <a:rPr lang="ru-RU" sz="1333" dirty="0">
                <a:latin typeface="Cambria" panose="02040503050406030204" pitchFamily="18" charset="0"/>
                <a:ea typeface="Cambria" panose="02040503050406030204" pitchFamily="18" charset="0"/>
              </a:rPr>
              <a:t>Требования к форматам и способам передачи в электронном виде бухгалтерской отчетности государственных (муниципальных) бюджетных и автономных учреждений в Федеральное казначейство (</a:t>
            </a:r>
            <a:r>
              <a:rPr lang="ru-RU" sz="1333" dirty="0">
                <a:latin typeface="Cambria" panose="02040503050406030204" pitchFamily="18" charset="0"/>
                <a:ea typeface="Cambria" panose="02040503050406030204" pitchFamily="18" charset="0"/>
                <a:hlinkClick r:id="rId9"/>
              </a:rPr>
              <a:t>https://roskazna.gov.ru/uploads/migrate/roskaznagovru/documents/gis/ehlektronnyj-byudzhet/formaty-informacionnogo-vzaimodejstviya/6c5-albom-tfo-33n-au-bu-versii-19.00.docx#</a:t>
            </a:r>
            <a:r>
              <a:rPr lang="ru-RU" sz="1333" dirty="0">
                <a:latin typeface="Cambria" panose="02040503050406030204" pitchFamily="18" charset="0"/>
                <a:ea typeface="Cambria" panose="02040503050406030204" pitchFamily="18" charset="0"/>
              </a:rPr>
              <a:t> )</a:t>
            </a:r>
          </a:p>
        </p:txBody>
      </p:sp>
      <p:sp>
        <p:nvSpPr>
          <p:cNvPr id="9" name="TextBox 8">
            <a:hlinkClick r:id="rId4"/>
          </p:cNvPr>
          <p:cNvSpPr txBox="1"/>
          <p:nvPr/>
        </p:nvSpPr>
        <p:spPr>
          <a:xfrm>
            <a:off x="508000" y="5054600"/>
            <a:ext cx="9855200" cy="769634"/>
          </a:xfrm>
          <a:prstGeom prst="rect">
            <a:avLst/>
          </a:prstGeom>
          <a:noFill/>
        </p:spPr>
        <p:txBody>
          <a:bodyPr wrap="square" rtlCol="0">
            <a:spAutoFit/>
          </a:bodyPr>
          <a:lstStyle/>
          <a:p>
            <a:pPr marL="228594" indent="-228594">
              <a:buFont typeface="Arial" panose="020B0604020202020204" pitchFamily="34" charset="0"/>
              <a:buChar char="•"/>
            </a:pPr>
            <a:r>
              <a:rPr lang="ru-RU" sz="1467" b="1" dirty="0">
                <a:latin typeface="Cambria" panose="02040503050406030204" pitchFamily="18" charset="0"/>
                <a:ea typeface="Cambria" panose="02040503050406030204" pitchFamily="18" charset="0"/>
              </a:rPr>
              <a:t>Портал электронного обучения Федерального казначейства</a:t>
            </a:r>
            <a:endParaRPr lang="en-US" sz="1467" b="1" u="sng" dirty="0"/>
          </a:p>
          <a:p>
            <a:r>
              <a:rPr lang="ru-RU" sz="1467" dirty="0">
                <a:latin typeface="Cambria" panose="02040503050406030204" pitchFamily="18" charset="0"/>
                <a:ea typeface="Cambria" panose="02040503050406030204" pitchFamily="18" charset="0"/>
              </a:rPr>
              <a:t>Учебный электронный курс «Подсистема учета и отчетности (</a:t>
            </a:r>
            <a:r>
              <a:rPr lang="ru-RU" sz="1467" dirty="0" err="1">
                <a:latin typeface="Cambria" panose="02040503050406030204" pitchFamily="18" charset="0"/>
                <a:ea typeface="Cambria" panose="02040503050406030204" pitchFamily="18" charset="0"/>
              </a:rPr>
              <a:t>ПУиО</a:t>
            </a:r>
            <a:r>
              <a:rPr lang="ru-RU" sz="1467" dirty="0">
                <a:latin typeface="Cambria" panose="02040503050406030204" pitchFamily="18" charset="0"/>
                <a:ea typeface="Cambria" panose="02040503050406030204" pitchFamily="18" charset="0"/>
              </a:rPr>
              <a:t>)»</a:t>
            </a:r>
          </a:p>
          <a:p>
            <a:r>
              <a:rPr lang="ru-RU" sz="1467" u="sng" dirty="0">
                <a:hlinkClick r:id="rId4"/>
              </a:rPr>
              <a:t>https://peo.roskazna.ru/</a:t>
            </a:r>
            <a:endParaRPr lang="ru-RU" sz="1467" dirty="0"/>
          </a:p>
        </p:txBody>
      </p:sp>
      <p:sp>
        <p:nvSpPr>
          <p:cNvPr id="10" name="TextBox 9">
            <a:hlinkClick r:id="rId4"/>
          </p:cNvPr>
          <p:cNvSpPr txBox="1"/>
          <p:nvPr/>
        </p:nvSpPr>
        <p:spPr>
          <a:xfrm>
            <a:off x="508000" y="5891681"/>
            <a:ext cx="9855200" cy="543867"/>
          </a:xfrm>
          <a:prstGeom prst="rect">
            <a:avLst/>
          </a:prstGeom>
          <a:noFill/>
        </p:spPr>
        <p:txBody>
          <a:bodyPr wrap="square" rtlCol="0">
            <a:spAutoFit/>
          </a:bodyPr>
          <a:lstStyle/>
          <a:p>
            <a:pPr marL="228594" indent="-228594">
              <a:buFont typeface="Arial" panose="020B0604020202020204" pitchFamily="34" charset="0"/>
              <a:buChar char="•"/>
            </a:pPr>
            <a:r>
              <a:rPr lang="ru-RU" sz="1467" b="1" dirty="0">
                <a:latin typeface="Cambria" panose="02040503050406030204" pitchFamily="18" charset="0"/>
                <a:ea typeface="Cambria" panose="02040503050406030204" pitchFamily="18" charset="0"/>
              </a:rPr>
              <a:t>Техническая поддержка ГИИС «Электронный бюджет»</a:t>
            </a:r>
            <a:endParaRPr lang="en-US" sz="1467" b="1" u="sng" dirty="0"/>
          </a:p>
          <a:p>
            <a:r>
              <a:rPr lang="ru-RU" sz="1467" dirty="0">
                <a:latin typeface="Cambria" panose="02040503050406030204" pitchFamily="18" charset="0"/>
                <a:ea typeface="Cambria" panose="02040503050406030204" pitchFamily="18" charset="0"/>
              </a:rPr>
              <a:t>телефон Горячей линии: 8 (800)30-10-777 , электронная почта: </a:t>
            </a:r>
            <a:r>
              <a:rPr lang="ru-RU" sz="1467" dirty="0">
                <a:latin typeface="Cambria" panose="02040503050406030204" pitchFamily="18" charset="0"/>
                <a:ea typeface="Cambria" panose="02040503050406030204" pitchFamily="18" charset="0"/>
                <a:hlinkClick r:id="rId10"/>
              </a:rPr>
              <a:t>support_eb@roskazna.ru</a:t>
            </a:r>
            <a:endParaRPr lang="ru-RU" sz="1467"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335324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5</a:t>
            </a:fld>
            <a:endParaRPr lang="ru-RU" dirty="0">
              <a:solidFill>
                <a:srgbClr val="44546A"/>
              </a:solidFill>
            </a:endParaRPr>
          </a:p>
        </p:txBody>
      </p:sp>
      <p:sp>
        <p:nvSpPr>
          <p:cNvPr id="8" name="TextBox 7"/>
          <p:cNvSpPr txBox="1"/>
          <p:nvPr/>
        </p:nvSpPr>
        <p:spPr>
          <a:xfrm>
            <a:off x="4657997" y="1012724"/>
            <a:ext cx="2745694" cy="369332"/>
          </a:xfrm>
          <a:prstGeom prst="rect">
            <a:avLst/>
          </a:prstGeom>
          <a:noFill/>
        </p:spPr>
        <p:txBody>
          <a:bodyPr wrap="square" rtlCol="0">
            <a:spAutoFit/>
          </a:bodyPr>
          <a:lstStyle/>
          <a:p>
            <a:r>
              <a:rPr lang="ru-RU" dirty="0">
                <a:latin typeface="Century" panose="02040604050505020304" pitchFamily="18" charset="0"/>
              </a:rPr>
              <a:t>Таблица № 12 (191н)</a:t>
            </a:r>
          </a:p>
        </p:txBody>
      </p:sp>
      <p:graphicFrame>
        <p:nvGraphicFramePr>
          <p:cNvPr id="2" name="Таблица 1"/>
          <p:cNvGraphicFramePr>
            <a:graphicFrameLocks noGrp="1"/>
          </p:cNvGraphicFramePr>
          <p:nvPr>
            <p:extLst>
              <p:ext uri="{D42A27DB-BD31-4B8C-83A1-F6EECF244321}">
                <p14:modId xmlns:p14="http://schemas.microsoft.com/office/powerpoint/2010/main" val="410209935"/>
              </p:ext>
            </p:extLst>
          </p:nvPr>
        </p:nvGraphicFramePr>
        <p:xfrm>
          <a:off x="1015187" y="1500704"/>
          <a:ext cx="9180864" cy="4280664"/>
        </p:xfrm>
        <a:graphic>
          <a:graphicData uri="http://schemas.openxmlformats.org/drawingml/2006/table">
            <a:tbl>
              <a:tblPr/>
              <a:tblGrid>
                <a:gridCol w="85008">
                  <a:extLst>
                    <a:ext uri="{9D8B030D-6E8A-4147-A177-3AD203B41FA5}">
                      <a16:colId xmlns:a16="http://schemas.microsoft.com/office/drawing/2014/main" val="20000"/>
                    </a:ext>
                  </a:extLst>
                </a:gridCol>
                <a:gridCol w="85008">
                  <a:extLst>
                    <a:ext uri="{9D8B030D-6E8A-4147-A177-3AD203B41FA5}">
                      <a16:colId xmlns:a16="http://schemas.microsoft.com/office/drawing/2014/main" val="20001"/>
                    </a:ext>
                  </a:extLst>
                </a:gridCol>
                <a:gridCol w="85008">
                  <a:extLst>
                    <a:ext uri="{9D8B030D-6E8A-4147-A177-3AD203B41FA5}">
                      <a16:colId xmlns:a16="http://schemas.microsoft.com/office/drawing/2014/main" val="20002"/>
                    </a:ext>
                  </a:extLst>
                </a:gridCol>
                <a:gridCol w="85008">
                  <a:extLst>
                    <a:ext uri="{9D8B030D-6E8A-4147-A177-3AD203B41FA5}">
                      <a16:colId xmlns:a16="http://schemas.microsoft.com/office/drawing/2014/main" val="20003"/>
                    </a:ext>
                  </a:extLst>
                </a:gridCol>
                <a:gridCol w="85008">
                  <a:extLst>
                    <a:ext uri="{9D8B030D-6E8A-4147-A177-3AD203B41FA5}">
                      <a16:colId xmlns:a16="http://schemas.microsoft.com/office/drawing/2014/main" val="20004"/>
                    </a:ext>
                  </a:extLst>
                </a:gridCol>
                <a:gridCol w="85008">
                  <a:extLst>
                    <a:ext uri="{9D8B030D-6E8A-4147-A177-3AD203B41FA5}">
                      <a16:colId xmlns:a16="http://schemas.microsoft.com/office/drawing/2014/main" val="20005"/>
                    </a:ext>
                  </a:extLst>
                </a:gridCol>
                <a:gridCol w="85008">
                  <a:extLst>
                    <a:ext uri="{9D8B030D-6E8A-4147-A177-3AD203B41FA5}">
                      <a16:colId xmlns:a16="http://schemas.microsoft.com/office/drawing/2014/main" val="20006"/>
                    </a:ext>
                  </a:extLst>
                </a:gridCol>
                <a:gridCol w="85008">
                  <a:extLst>
                    <a:ext uri="{9D8B030D-6E8A-4147-A177-3AD203B41FA5}">
                      <a16:colId xmlns:a16="http://schemas.microsoft.com/office/drawing/2014/main" val="20007"/>
                    </a:ext>
                  </a:extLst>
                </a:gridCol>
                <a:gridCol w="85008">
                  <a:extLst>
                    <a:ext uri="{9D8B030D-6E8A-4147-A177-3AD203B41FA5}">
                      <a16:colId xmlns:a16="http://schemas.microsoft.com/office/drawing/2014/main" val="20008"/>
                    </a:ext>
                  </a:extLst>
                </a:gridCol>
                <a:gridCol w="85008">
                  <a:extLst>
                    <a:ext uri="{9D8B030D-6E8A-4147-A177-3AD203B41FA5}">
                      <a16:colId xmlns:a16="http://schemas.microsoft.com/office/drawing/2014/main" val="20009"/>
                    </a:ext>
                  </a:extLst>
                </a:gridCol>
                <a:gridCol w="85008">
                  <a:extLst>
                    <a:ext uri="{9D8B030D-6E8A-4147-A177-3AD203B41FA5}">
                      <a16:colId xmlns:a16="http://schemas.microsoft.com/office/drawing/2014/main" val="20010"/>
                    </a:ext>
                  </a:extLst>
                </a:gridCol>
                <a:gridCol w="85008">
                  <a:extLst>
                    <a:ext uri="{9D8B030D-6E8A-4147-A177-3AD203B41FA5}">
                      <a16:colId xmlns:a16="http://schemas.microsoft.com/office/drawing/2014/main" val="20011"/>
                    </a:ext>
                  </a:extLst>
                </a:gridCol>
                <a:gridCol w="85008">
                  <a:extLst>
                    <a:ext uri="{9D8B030D-6E8A-4147-A177-3AD203B41FA5}">
                      <a16:colId xmlns:a16="http://schemas.microsoft.com/office/drawing/2014/main" val="20012"/>
                    </a:ext>
                  </a:extLst>
                </a:gridCol>
                <a:gridCol w="85008">
                  <a:extLst>
                    <a:ext uri="{9D8B030D-6E8A-4147-A177-3AD203B41FA5}">
                      <a16:colId xmlns:a16="http://schemas.microsoft.com/office/drawing/2014/main" val="20013"/>
                    </a:ext>
                  </a:extLst>
                </a:gridCol>
                <a:gridCol w="85008">
                  <a:extLst>
                    <a:ext uri="{9D8B030D-6E8A-4147-A177-3AD203B41FA5}">
                      <a16:colId xmlns:a16="http://schemas.microsoft.com/office/drawing/2014/main" val="20014"/>
                    </a:ext>
                  </a:extLst>
                </a:gridCol>
                <a:gridCol w="85008">
                  <a:extLst>
                    <a:ext uri="{9D8B030D-6E8A-4147-A177-3AD203B41FA5}">
                      <a16:colId xmlns:a16="http://schemas.microsoft.com/office/drawing/2014/main" val="20015"/>
                    </a:ext>
                  </a:extLst>
                </a:gridCol>
                <a:gridCol w="85008">
                  <a:extLst>
                    <a:ext uri="{9D8B030D-6E8A-4147-A177-3AD203B41FA5}">
                      <a16:colId xmlns:a16="http://schemas.microsoft.com/office/drawing/2014/main" val="20016"/>
                    </a:ext>
                  </a:extLst>
                </a:gridCol>
                <a:gridCol w="85008">
                  <a:extLst>
                    <a:ext uri="{9D8B030D-6E8A-4147-A177-3AD203B41FA5}">
                      <a16:colId xmlns:a16="http://schemas.microsoft.com/office/drawing/2014/main" val="20017"/>
                    </a:ext>
                  </a:extLst>
                </a:gridCol>
                <a:gridCol w="85008">
                  <a:extLst>
                    <a:ext uri="{9D8B030D-6E8A-4147-A177-3AD203B41FA5}">
                      <a16:colId xmlns:a16="http://schemas.microsoft.com/office/drawing/2014/main" val="20018"/>
                    </a:ext>
                  </a:extLst>
                </a:gridCol>
                <a:gridCol w="85008">
                  <a:extLst>
                    <a:ext uri="{9D8B030D-6E8A-4147-A177-3AD203B41FA5}">
                      <a16:colId xmlns:a16="http://schemas.microsoft.com/office/drawing/2014/main" val="20019"/>
                    </a:ext>
                  </a:extLst>
                </a:gridCol>
                <a:gridCol w="85008">
                  <a:extLst>
                    <a:ext uri="{9D8B030D-6E8A-4147-A177-3AD203B41FA5}">
                      <a16:colId xmlns:a16="http://schemas.microsoft.com/office/drawing/2014/main" val="20020"/>
                    </a:ext>
                  </a:extLst>
                </a:gridCol>
                <a:gridCol w="85008">
                  <a:extLst>
                    <a:ext uri="{9D8B030D-6E8A-4147-A177-3AD203B41FA5}">
                      <a16:colId xmlns:a16="http://schemas.microsoft.com/office/drawing/2014/main" val="20021"/>
                    </a:ext>
                  </a:extLst>
                </a:gridCol>
                <a:gridCol w="85008">
                  <a:extLst>
                    <a:ext uri="{9D8B030D-6E8A-4147-A177-3AD203B41FA5}">
                      <a16:colId xmlns:a16="http://schemas.microsoft.com/office/drawing/2014/main" val="20022"/>
                    </a:ext>
                  </a:extLst>
                </a:gridCol>
                <a:gridCol w="85008">
                  <a:extLst>
                    <a:ext uri="{9D8B030D-6E8A-4147-A177-3AD203B41FA5}">
                      <a16:colId xmlns:a16="http://schemas.microsoft.com/office/drawing/2014/main" val="20023"/>
                    </a:ext>
                  </a:extLst>
                </a:gridCol>
                <a:gridCol w="85008">
                  <a:extLst>
                    <a:ext uri="{9D8B030D-6E8A-4147-A177-3AD203B41FA5}">
                      <a16:colId xmlns:a16="http://schemas.microsoft.com/office/drawing/2014/main" val="20024"/>
                    </a:ext>
                  </a:extLst>
                </a:gridCol>
                <a:gridCol w="85008">
                  <a:extLst>
                    <a:ext uri="{9D8B030D-6E8A-4147-A177-3AD203B41FA5}">
                      <a16:colId xmlns:a16="http://schemas.microsoft.com/office/drawing/2014/main" val="20025"/>
                    </a:ext>
                  </a:extLst>
                </a:gridCol>
                <a:gridCol w="85008">
                  <a:extLst>
                    <a:ext uri="{9D8B030D-6E8A-4147-A177-3AD203B41FA5}">
                      <a16:colId xmlns:a16="http://schemas.microsoft.com/office/drawing/2014/main" val="20026"/>
                    </a:ext>
                  </a:extLst>
                </a:gridCol>
                <a:gridCol w="85008">
                  <a:extLst>
                    <a:ext uri="{9D8B030D-6E8A-4147-A177-3AD203B41FA5}">
                      <a16:colId xmlns:a16="http://schemas.microsoft.com/office/drawing/2014/main" val="20027"/>
                    </a:ext>
                  </a:extLst>
                </a:gridCol>
                <a:gridCol w="85008">
                  <a:extLst>
                    <a:ext uri="{9D8B030D-6E8A-4147-A177-3AD203B41FA5}">
                      <a16:colId xmlns:a16="http://schemas.microsoft.com/office/drawing/2014/main" val="20028"/>
                    </a:ext>
                  </a:extLst>
                </a:gridCol>
                <a:gridCol w="85008">
                  <a:extLst>
                    <a:ext uri="{9D8B030D-6E8A-4147-A177-3AD203B41FA5}">
                      <a16:colId xmlns:a16="http://schemas.microsoft.com/office/drawing/2014/main" val="20029"/>
                    </a:ext>
                  </a:extLst>
                </a:gridCol>
                <a:gridCol w="85008">
                  <a:extLst>
                    <a:ext uri="{9D8B030D-6E8A-4147-A177-3AD203B41FA5}">
                      <a16:colId xmlns:a16="http://schemas.microsoft.com/office/drawing/2014/main" val="20030"/>
                    </a:ext>
                  </a:extLst>
                </a:gridCol>
                <a:gridCol w="85008">
                  <a:extLst>
                    <a:ext uri="{9D8B030D-6E8A-4147-A177-3AD203B41FA5}">
                      <a16:colId xmlns:a16="http://schemas.microsoft.com/office/drawing/2014/main" val="20031"/>
                    </a:ext>
                  </a:extLst>
                </a:gridCol>
                <a:gridCol w="85008">
                  <a:extLst>
                    <a:ext uri="{9D8B030D-6E8A-4147-A177-3AD203B41FA5}">
                      <a16:colId xmlns:a16="http://schemas.microsoft.com/office/drawing/2014/main" val="20032"/>
                    </a:ext>
                  </a:extLst>
                </a:gridCol>
                <a:gridCol w="85008">
                  <a:extLst>
                    <a:ext uri="{9D8B030D-6E8A-4147-A177-3AD203B41FA5}">
                      <a16:colId xmlns:a16="http://schemas.microsoft.com/office/drawing/2014/main" val="20033"/>
                    </a:ext>
                  </a:extLst>
                </a:gridCol>
                <a:gridCol w="85008">
                  <a:extLst>
                    <a:ext uri="{9D8B030D-6E8A-4147-A177-3AD203B41FA5}">
                      <a16:colId xmlns:a16="http://schemas.microsoft.com/office/drawing/2014/main" val="20034"/>
                    </a:ext>
                  </a:extLst>
                </a:gridCol>
                <a:gridCol w="85008">
                  <a:extLst>
                    <a:ext uri="{9D8B030D-6E8A-4147-A177-3AD203B41FA5}">
                      <a16:colId xmlns:a16="http://schemas.microsoft.com/office/drawing/2014/main" val="20035"/>
                    </a:ext>
                  </a:extLst>
                </a:gridCol>
                <a:gridCol w="85008">
                  <a:extLst>
                    <a:ext uri="{9D8B030D-6E8A-4147-A177-3AD203B41FA5}">
                      <a16:colId xmlns:a16="http://schemas.microsoft.com/office/drawing/2014/main" val="20036"/>
                    </a:ext>
                  </a:extLst>
                </a:gridCol>
                <a:gridCol w="85008">
                  <a:extLst>
                    <a:ext uri="{9D8B030D-6E8A-4147-A177-3AD203B41FA5}">
                      <a16:colId xmlns:a16="http://schemas.microsoft.com/office/drawing/2014/main" val="20037"/>
                    </a:ext>
                  </a:extLst>
                </a:gridCol>
                <a:gridCol w="85008">
                  <a:extLst>
                    <a:ext uri="{9D8B030D-6E8A-4147-A177-3AD203B41FA5}">
                      <a16:colId xmlns:a16="http://schemas.microsoft.com/office/drawing/2014/main" val="20038"/>
                    </a:ext>
                  </a:extLst>
                </a:gridCol>
                <a:gridCol w="85008">
                  <a:extLst>
                    <a:ext uri="{9D8B030D-6E8A-4147-A177-3AD203B41FA5}">
                      <a16:colId xmlns:a16="http://schemas.microsoft.com/office/drawing/2014/main" val="20039"/>
                    </a:ext>
                  </a:extLst>
                </a:gridCol>
                <a:gridCol w="85008">
                  <a:extLst>
                    <a:ext uri="{9D8B030D-6E8A-4147-A177-3AD203B41FA5}">
                      <a16:colId xmlns:a16="http://schemas.microsoft.com/office/drawing/2014/main" val="20040"/>
                    </a:ext>
                  </a:extLst>
                </a:gridCol>
                <a:gridCol w="85008">
                  <a:extLst>
                    <a:ext uri="{9D8B030D-6E8A-4147-A177-3AD203B41FA5}">
                      <a16:colId xmlns:a16="http://schemas.microsoft.com/office/drawing/2014/main" val="20041"/>
                    </a:ext>
                  </a:extLst>
                </a:gridCol>
                <a:gridCol w="85008">
                  <a:extLst>
                    <a:ext uri="{9D8B030D-6E8A-4147-A177-3AD203B41FA5}">
                      <a16:colId xmlns:a16="http://schemas.microsoft.com/office/drawing/2014/main" val="20042"/>
                    </a:ext>
                  </a:extLst>
                </a:gridCol>
                <a:gridCol w="85008">
                  <a:extLst>
                    <a:ext uri="{9D8B030D-6E8A-4147-A177-3AD203B41FA5}">
                      <a16:colId xmlns:a16="http://schemas.microsoft.com/office/drawing/2014/main" val="20043"/>
                    </a:ext>
                  </a:extLst>
                </a:gridCol>
                <a:gridCol w="85008">
                  <a:extLst>
                    <a:ext uri="{9D8B030D-6E8A-4147-A177-3AD203B41FA5}">
                      <a16:colId xmlns:a16="http://schemas.microsoft.com/office/drawing/2014/main" val="20044"/>
                    </a:ext>
                  </a:extLst>
                </a:gridCol>
                <a:gridCol w="85008">
                  <a:extLst>
                    <a:ext uri="{9D8B030D-6E8A-4147-A177-3AD203B41FA5}">
                      <a16:colId xmlns:a16="http://schemas.microsoft.com/office/drawing/2014/main" val="20045"/>
                    </a:ext>
                  </a:extLst>
                </a:gridCol>
                <a:gridCol w="85008">
                  <a:extLst>
                    <a:ext uri="{9D8B030D-6E8A-4147-A177-3AD203B41FA5}">
                      <a16:colId xmlns:a16="http://schemas.microsoft.com/office/drawing/2014/main" val="20046"/>
                    </a:ext>
                  </a:extLst>
                </a:gridCol>
                <a:gridCol w="85008">
                  <a:extLst>
                    <a:ext uri="{9D8B030D-6E8A-4147-A177-3AD203B41FA5}">
                      <a16:colId xmlns:a16="http://schemas.microsoft.com/office/drawing/2014/main" val="20047"/>
                    </a:ext>
                  </a:extLst>
                </a:gridCol>
                <a:gridCol w="85008">
                  <a:extLst>
                    <a:ext uri="{9D8B030D-6E8A-4147-A177-3AD203B41FA5}">
                      <a16:colId xmlns:a16="http://schemas.microsoft.com/office/drawing/2014/main" val="20048"/>
                    </a:ext>
                  </a:extLst>
                </a:gridCol>
                <a:gridCol w="85008">
                  <a:extLst>
                    <a:ext uri="{9D8B030D-6E8A-4147-A177-3AD203B41FA5}">
                      <a16:colId xmlns:a16="http://schemas.microsoft.com/office/drawing/2014/main" val="20049"/>
                    </a:ext>
                  </a:extLst>
                </a:gridCol>
                <a:gridCol w="85008">
                  <a:extLst>
                    <a:ext uri="{9D8B030D-6E8A-4147-A177-3AD203B41FA5}">
                      <a16:colId xmlns:a16="http://schemas.microsoft.com/office/drawing/2014/main" val="20050"/>
                    </a:ext>
                  </a:extLst>
                </a:gridCol>
                <a:gridCol w="85008">
                  <a:extLst>
                    <a:ext uri="{9D8B030D-6E8A-4147-A177-3AD203B41FA5}">
                      <a16:colId xmlns:a16="http://schemas.microsoft.com/office/drawing/2014/main" val="20051"/>
                    </a:ext>
                  </a:extLst>
                </a:gridCol>
                <a:gridCol w="85008">
                  <a:extLst>
                    <a:ext uri="{9D8B030D-6E8A-4147-A177-3AD203B41FA5}">
                      <a16:colId xmlns:a16="http://schemas.microsoft.com/office/drawing/2014/main" val="20052"/>
                    </a:ext>
                  </a:extLst>
                </a:gridCol>
                <a:gridCol w="85008">
                  <a:extLst>
                    <a:ext uri="{9D8B030D-6E8A-4147-A177-3AD203B41FA5}">
                      <a16:colId xmlns:a16="http://schemas.microsoft.com/office/drawing/2014/main" val="20053"/>
                    </a:ext>
                  </a:extLst>
                </a:gridCol>
                <a:gridCol w="85008">
                  <a:extLst>
                    <a:ext uri="{9D8B030D-6E8A-4147-A177-3AD203B41FA5}">
                      <a16:colId xmlns:a16="http://schemas.microsoft.com/office/drawing/2014/main" val="20054"/>
                    </a:ext>
                  </a:extLst>
                </a:gridCol>
                <a:gridCol w="85008">
                  <a:extLst>
                    <a:ext uri="{9D8B030D-6E8A-4147-A177-3AD203B41FA5}">
                      <a16:colId xmlns:a16="http://schemas.microsoft.com/office/drawing/2014/main" val="20055"/>
                    </a:ext>
                  </a:extLst>
                </a:gridCol>
                <a:gridCol w="85008">
                  <a:extLst>
                    <a:ext uri="{9D8B030D-6E8A-4147-A177-3AD203B41FA5}">
                      <a16:colId xmlns:a16="http://schemas.microsoft.com/office/drawing/2014/main" val="20056"/>
                    </a:ext>
                  </a:extLst>
                </a:gridCol>
                <a:gridCol w="85008">
                  <a:extLst>
                    <a:ext uri="{9D8B030D-6E8A-4147-A177-3AD203B41FA5}">
                      <a16:colId xmlns:a16="http://schemas.microsoft.com/office/drawing/2014/main" val="20057"/>
                    </a:ext>
                  </a:extLst>
                </a:gridCol>
                <a:gridCol w="85008">
                  <a:extLst>
                    <a:ext uri="{9D8B030D-6E8A-4147-A177-3AD203B41FA5}">
                      <a16:colId xmlns:a16="http://schemas.microsoft.com/office/drawing/2014/main" val="20058"/>
                    </a:ext>
                  </a:extLst>
                </a:gridCol>
                <a:gridCol w="85008">
                  <a:extLst>
                    <a:ext uri="{9D8B030D-6E8A-4147-A177-3AD203B41FA5}">
                      <a16:colId xmlns:a16="http://schemas.microsoft.com/office/drawing/2014/main" val="20059"/>
                    </a:ext>
                  </a:extLst>
                </a:gridCol>
                <a:gridCol w="85008">
                  <a:extLst>
                    <a:ext uri="{9D8B030D-6E8A-4147-A177-3AD203B41FA5}">
                      <a16:colId xmlns:a16="http://schemas.microsoft.com/office/drawing/2014/main" val="20060"/>
                    </a:ext>
                  </a:extLst>
                </a:gridCol>
                <a:gridCol w="85008">
                  <a:extLst>
                    <a:ext uri="{9D8B030D-6E8A-4147-A177-3AD203B41FA5}">
                      <a16:colId xmlns:a16="http://schemas.microsoft.com/office/drawing/2014/main" val="20061"/>
                    </a:ext>
                  </a:extLst>
                </a:gridCol>
                <a:gridCol w="85008">
                  <a:extLst>
                    <a:ext uri="{9D8B030D-6E8A-4147-A177-3AD203B41FA5}">
                      <a16:colId xmlns:a16="http://schemas.microsoft.com/office/drawing/2014/main" val="20062"/>
                    </a:ext>
                  </a:extLst>
                </a:gridCol>
                <a:gridCol w="85008">
                  <a:extLst>
                    <a:ext uri="{9D8B030D-6E8A-4147-A177-3AD203B41FA5}">
                      <a16:colId xmlns:a16="http://schemas.microsoft.com/office/drawing/2014/main" val="20063"/>
                    </a:ext>
                  </a:extLst>
                </a:gridCol>
                <a:gridCol w="85008">
                  <a:extLst>
                    <a:ext uri="{9D8B030D-6E8A-4147-A177-3AD203B41FA5}">
                      <a16:colId xmlns:a16="http://schemas.microsoft.com/office/drawing/2014/main" val="20064"/>
                    </a:ext>
                  </a:extLst>
                </a:gridCol>
                <a:gridCol w="85008">
                  <a:extLst>
                    <a:ext uri="{9D8B030D-6E8A-4147-A177-3AD203B41FA5}">
                      <a16:colId xmlns:a16="http://schemas.microsoft.com/office/drawing/2014/main" val="20065"/>
                    </a:ext>
                  </a:extLst>
                </a:gridCol>
                <a:gridCol w="85008">
                  <a:extLst>
                    <a:ext uri="{9D8B030D-6E8A-4147-A177-3AD203B41FA5}">
                      <a16:colId xmlns:a16="http://schemas.microsoft.com/office/drawing/2014/main" val="20066"/>
                    </a:ext>
                  </a:extLst>
                </a:gridCol>
                <a:gridCol w="85008">
                  <a:extLst>
                    <a:ext uri="{9D8B030D-6E8A-4147-A177-3AD203B41FA5}">
                      <a16:colId xmlns:a16="http://schemas.microsoft.com/office/drawing/2014/main" val="20067"/>
                    </a:ext>
                  </a:extLst>
                </a:gridCol>
                <a:gridCol w="85008">
                  <a:extLst>
                    <a:ext uri="{9D8B030D-6E8A-4147-A177-3AD203B41FA5}">
                      <a16:colId xmlns:a16="http://schemas.microsoft.com/office/drawing/2014/main" val="20068"/>
                    </a:ext>
                  </a:extLst>
                </a:gridCol>
                <a:gridCol w="85008">
                  <a:extLst>
                    <a:ext uri="{9D8B030D-6E8A-4147-A177-3AD203B41FA5}">
                      <a16:colId xmlns:a16="http://schemas.microsoft.com/office/drawing/2014/main" val="20069"/>
                    </a:ext>
                  </a:extLst>
                </a:gridCol>
                <a:gridCol w="85008">
                  <a:extLst>
                    <a:ext uri="{9D8B030D-6E8A-4147-A177-3AD203B41FA5}">
                      <a16:colId xmlns:a16="http://schemas.microsoft.com/office/drawing/2014/main" val="20070"/>
                    </a:ext>
                  </a:extLst>
                </a:gridCol>
                <a:gridCol w="85008">
                  <a:extLst>
                    <a:ext uri="{9D8B030D-6E8A-4147-A177-3AD203B41FA5}">
                      <a16:colId xmlns:a16="http://schemas.microsoft.com/office/drawing/2014/main" val="20071"/>
                    </a:ext>
                  </a:extLst>
                </a:gridCol>
                <a:gridCol w="85008">
                  <a:extLst>
                    <a:ext uri="{9D8B030D-6E8A-4147-A177-3AD203B41FA5}">
                      <a16:colId xmlns:a16="http://schemas.microsoft.com/office/drawing/2014/main" val="20072"/>
                    </a:ext>
                  </a:extLst>
                </a:gridCol>
                <a:gridCol w="85008">
                  <a:extLst>
                    <a:ext uri="{9D8B030D-6E8A-4147-A177-3AD203B41FA5}">
                      <a16:colId xmlns:a16="http://schemas.microsoft.com/office/drawing/2014/main" val="20073"/>
                    </a:ext>
                  </a:extLst>
                </a:gridCol>
                <a:gridCol w="85008">
                  <a:extLst>
                    <a:ext uri="{9D8B030D-6E8A-4147-A177-3AD203B41FA5}">
                      <a16:colId xmlns:a16="http://schemas.microsoft.com/office/drawing/2014/main" val="20074"/>
                    </a:ext>
                  </a:extLst>
                </a:gridCol>
                <a:gridCol w="85008">
                  <a:extLst>
                    <a:ext uri="{9D8B030D-6E8A-4147-A177-3AD203B41FA5}">
                      <a16:colId xmlns:a16="http://schemas.microsoft.com/office/drawing/2014/main" val="20075"/>
                    </a:ext>
                  </a:extLst>
                </a:gridCol>
                <a:gridCol w="85008">
                  <a:extLst>
                    <a:ext uri="{9D8B030D-6E8A-4147-A177-3AD203B41FA5}">
                      <a16:colId xmlns:a16="http://schemas.microsoft.com/office/drawing/2014/main" val="20076"/>
                    </a:ext>
                  </a:extLst>
                </a:gridCol>
                <a:gridCol w="85008">
                  <a:extLst>
                    <a:ext uri="{9D8B030D-6E8A-4147-A177-3AD203B41FA5}">
                      <a16:colId xmlns:a16="http://schemas.microsoft.com/office/drawing/2014/main" val="20077"/>
                    </a:ext>
                  </a:extLst>
                </a:gridCol>
                <a:gridCol w="85008">
                  <a:extLst>
                    <a:ext uri="{9D8B030D-6E8A-4147-A177-3AD203B41FA5}">
                      <a16:colId xmlns:a16="http://schemas.microsoft.com/office/drawing/2014/main" val="20078"/>
                    </a:ext>
                  </a:extLst>
                </a:gridCol>
                <a:gridCol w="85008">
                  <a:extLst>
                    <a:ext uri="{9D8B030D-6E8A-4147-A177-3AD203B41FA5}">
                      <a16:colId xmlns:a16="http://schemas.microsoft.com/office/drawing/2014/main" val="20079"/>
                    </a:ext>
                  </a:extLst>
                </a:gridCol>
                <a:gridCol w="85008">
                  <a:extLst>
                    <a:ext uri="{9D8B030D-6E8A-4147-A177-3AD203B41FA5}">
                      <a16:colId xmlns:a16="http://schemas.microsoft.com/office/drawing/2014/main" val="20080"/>
                    </a:ext>
                  </a:extLst>
                </a:gridCol>
                <a:gridCol w="85008">
                  <a:extLst>
                    <a:ext uri="{9D8B030D-6E8A-4147-A177-3AD203B41FA5}">
                      <a16:colId xmlns:a16="http://schemas.microsoft.com/office/drawing/2014/main" val="20081"/>
                    </a:ext>
                  </a:extLst>
                </a:gridCol>
                <a:gridCol w="85008">
                  <a:extLst>
                    <a:ext uri="{9D8B030D-6E8A-4147-A177-3AD203B41FA5}">
                      <a16:colId xmlns:a16="http://schemas.microsoft.com/office/drawing/2014/main" val="20082"/>
                    </a:ext>
                  </a:extLst>
                </a:gridCol>
                <a:gridCol w="85008">
                  <a:extLst>
                    <a:ext uri="{9D8B030D-6E8A-4147-A177-3AD203B41FA5}">
                      <a16:colId xmlns:a16="http://schemas.microsoft.com/office/drawing/2014/main" val="20083"/>
                    </a:ext>
                  </a:extLst>
                </a:gridCol>
                <a:gridCol w="85008">
                  <a:extLst>
                    <a:ext uri="{9D8B030D-6E8A-4147-A177-3AD203B41FA5}">
                      <a16:colId xmlns:a16="http://schemas.microsoft.com/office/drawing/2014/main" val="20084"/>
                    </a:ext>
                  </a:extLst>
                </a:gridCol>
                <a:gridCol w="85008">
                  <a:extLst>
                    <a:ext uri="{9D8B030D-6E8A-4147-A177-3AD203B41FA5}">
                      <a16:colId xmlns:a16="http://schemas.microsoft.com/office/drawing/2014/main" val="20085"/>
                    </a:ext>
                  </a:extLst>
                </a:gridCol>
                <a:gridCol w="85008">
                  <a:extLst>
                    <a:ext uri="{9D8B030D-6E8A-4147-A177-3AD203B41FA5}">
                      <a16:colId xmlns:a16="http://schemas.microsoft.com/office/drawing/2014/main" val="20086"/>
                    </a:ext>
                  </a:extLst>
                </a:gridCol>
                <a:gridCol w="85008">
                  <a:extLst>
                    <a:ext uri="{9D8B030D-6E8A-4147-A177-3AD203B41FA5}">
                      <a16:colId xmlns:a16="http://schemas.microsoft.com/office/drawing/2014/main" val="20087"/>
                    </a:ext>
                  </a:extLst>
                </a:gridCol>
                <a:gridCol w="85008">
                  <a:extLst>
                    <a:ext uri="{9D8B030D-6E8A-4147-A177-3AD203B41FA5}">
                      <a16:colId xmlns:a16="http://schemas.microsoft.com/office/drawing/2014/main" val="20088"/>
                    </a:ext>
                  </a:extLst>
                </a:gridCol>
                <a:gridCol w="85008">
                  <a:extLst>
                    <a:ext uri="{9D8B030D-6E8A-4147-A177-3AD203B41FA5}">
                      <a16:colId xmlns:a16="http://schemas.microsoft.com/office/drawing/2014/main" val="20089"/>
                    </a:ext>
                  </a:extLst>
                </a:gridCol>
                <a:gridCol w="85008">
                  <a:extLst>
                    <a:ext uri="{9D8B030D-6E8A-4147-A177-3AD203B41FA5}">
                      <a16:colId xmlns:a16="http://schemas.microsoft.com/office/drawing/2014/main" val="20090"/>
                    </a:ext>
                  </a:extLst>
                </a:gridCol>
                <a:gridCol w="85008">
                  <a:extLst>
                    <a:ext uri="{9D8B030D-6E8A-4147-A177-3AD203B41FA5}">
                      <a16:colId xmlns:a16="http://schemas.microsoft.com/office/drawing/2014/main" val="20091"/>
                    </a:ext>
                  </a:extLst>
                </a:gridCol>
                <a:gridCol w="85008">
                  <a:extLst>
                    <a:ext uri="{9D8B030D-6E8A-4147-A177-3AD203B41FA5}">
                      <a16:colId xmlns:a16="http://schemas.microsoft.com/office/drawing/2014/main" val="20092"/>
                    </a:ext>
                  </a:extLst>
                </a:gridCol>
                <a:gridCol w="85008">
                  <a:extLst>
                    <a:ext uri="{9D8B030D-6E8A-4147-A177-3AD203B41FA5}">
                      <a16:colId xmlns:a16="http://schemas.microsoft.com/office/drawing/2014/main" val="20093"/>
                    </a:ext>
                  </a:extLst>
                </a:gridCol>
                <a:gridCol w="85008">
                  <a:extLst>
                    <a:ext uri="{9D8B030D-6E8A-4147-A177-3AD203B41FA5}">
                      <a16:colId xmlns:a16="http://schemas.microsoft.com/office/drawing/2014/main" val="20094"/>
                    </a:ext>
                  </a:extLst>
                </a:gridCol>
                <a:gridCol w="85008">
                  <a:extLst>
                    <a:ext uri="{9D8B030D-6E8A-4147-A177-3AD203B41FA5}">
                      <a16:colId xmlns:a16="http://schemas.microsoft.com/office/drawing/2014/main" val="20095"/>
                    </a:ext>
                  </a:extLst>
                </a:gridCol>
                <a:gridCol w="85008">
                  <a:extLst>
                    <a:ext uri="{9D8B030D-6E8A-4147-A177-3AD203B41FA5}">
                      <a16:colId xmlns:a16="http://schemas.microsoft.com/office/drawing/2014/main" val="20096"/>
                    </a:ext>
                  </a:extLst>
                </a:gridCol>
                <a:gridCol w="85008">
                  <a:extLst>
                    <a:ext uri="{9D8B030D-6E8A-4147-A177-3AD203B41FA5}">
                      <a16:colId xmlns:a16="http://schemas.microsoft.com/office/drawing/2014/main" val="20097"/>
                    </a:ext>
                  </a:extLst>
                </a:gridCol>
                <a:gridCol w="85008">
                  <a:extLst>
                    <a:ext uri="{9D8B030D-6E8A-4147-A177-3AD203B41FA5}">
                      <a16:colId xmlns:a16="http://schemas.microsoft.com/office/drawing/2014/main" val="20098"/>
                    </a:ext>
                  </a:extLst>
                </a:gridCol>
                <a:gridCol w="85008">
                  <a:extLst>
                    <a:ext uri="{9D8B030D-6E8A-4147-A177-3AD203B41FA5}">
                      <a16:colId xmlns:a16="http://schemas.microsoft.com/office/drawing/2014/main" val="20099"/>
                    </a:ext>
                  </a:extLst>
                </a:gridCol>
                <a:gridCol w="85008">
                  <a:extLst>
                    <a:ext uri="{9D8B030D-6E8A-4147-A177-3AD203B41FA5}">
                      <a16:colId xmlns:a16="http://schemas.microsoft.com/office/drawing/2014/main" val="20100"/>
                    </a:ext>
                  </a:extLst>
                </a:gridCol>
                <a:gridCol w="85008">
                  <a:extLst>
                    <a:ext uri="{9D8B030D-6E8A-4147-A177-3AD203B41FA5}">
                      <a16:colId xmlns:a16="http://schemas.microsoft.com/office/drawing/2014/main" val="20101"/>
                    </a:ext>
                  </a:extLst>
                </a:gridCol>
                <a:gridCol w="85008">
                  <a:extLst>
                    <a:ext uri="{9D8B030D-6E8A-4147-A177-3AD203B41FA5}">
                      <a16:colId xmlns:a16="http://schemas.microsoft.com/office/drawing/2014/main" val="20102"/>
                    </a:ext>
                  </a:extLst>
                </a:gridCol>
                <a:gridCol w="85008">
                  <a:extLst>
                    <a:ext uri="{9D8B030D-6E8A-4147-A177-3AD203B41FA5}">
                      <a16:colId xmlns:a16="http://schemas.microsoft.com/office/drawing/2014/main" val="20103"/>
                    </a:ext>
                  </a:extLst>
                </a:gridCol>
                <a:gridCol w="85008">
                  <a:extLst>
                    <a:ext uri="{9D8B030D-6E8A-4147-A177-3AD203B41FA5}">
                      <a16:colId xmlns:a16="http://schemas.microsoft.com/office/drawing/2014/main" val="20104"/>
                    </a:ext>
                  </a:extLst>
                </a:gridCol>
                <a:gridCol w="85008">
                  <a:extLst>
                    <a:ext uri="{9D8B030D-6E8A-4147-A177-3AD203B41FA5}">
                      <a16:colId xmlns:a16="http://schemas.microsoft.com/office/drawing/2014/main" val="20105"/>
                    </a:ext>
                  </a:extLst>
                </a:gridCol>
                <a:gridCol w="85008">
                  <a:extLst>
                    <a:ext uri="{9D8B030D-6E8A-4147-A177-3AD203B41FA5}">
                      <a16:colId xmlns:a16="http://schemas.microsoft.com/office/drawing/2014/main" val="20106"/>
                    </a:ext>
                  </a:extLst>
                </a:gridCol>
                <a:gridCol w="85008">
                  <a:extLst>
                    <a:ext uri="{9D8B030D-6E8A-4147-A177-3AD203B41FA5}">
                      <a16:colId xmlns:a16="http://schemas.microsoft.com/office/drawing/2014/main" val="20107"/>
                    </a:ext>
                  </a:extLst>
                </a:gridCol>
              </a:tblGrid>
              <a:tr h="237229">
                <a:tc gridSpan="108">
                  <a:txBody>
                    <a:bodyPr/>
                    <a:lstStyle/>
                    <a:p>
                      <a:pPr algn="ctr" fontAlgn="b"/>
                      <a:r>
                        <a:rPr lang="ru-RU" sz="1200" b="1" i="0" u="none" strike="noStrike" dirty="0">
                          <a:effectLst/>
                          <a:latin typeface="Times New Roman" panose="02020603050405020304" pitchFamily="18" charset="0"/>
                        </a:rPr>
                        <a:t>Сведения о результатах деятельности субъекта бюджетной отчетности</a:t>
                      </a:r>
                    </a:p>
                  </a:txBody>
                  <a:tcPr marL="9525" marR="9525" marT="9525"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81876">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5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4050">
                <a:tc gridSpan="29">
                  <a:txBody>
                    <a:bodyPr/>
                    <a:lstStyle/>
                    <a:p>
                      <a:pPr algn="ctr" fontAlgn="ctr"/>
                      <a:r>
                        <a:rPr lang="ru-RU" sz="1050" b="1" i="0" u="none" strike="noStrike">
                          <a:effectLst/>
                          <a:latin typeface="Times New Roman" panose="02020603050405020304" pitchFamily="18" charset="0"/>
                        </a:rPr>
                        <a:t>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fontAlgn="ctr"/>
                      <a:r>
                        <a:rPr lang="ru-RU" sz="1050" b="1" i="0" u="none" strike="noStrike">
                          <a:effectLst/>
                          <a:latin typeface="Times New Roman" panose="02020603050405020304" pitchFamily="18" charset="0"/>
                        </a:rPr>
                        <a:t>Код строки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1" i="0" u="none" strike="noStrike">
                          <a:effectLst/>
                          <a:latin typeface="Times New Roman" panose="02020603050405020304" pitchFamily="18" charset="0"/>
                        </a:rPr>
                        <a:t>Критерии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1" i="0" u="none" strike="noStrike">
                          <a:effectLst/>
                          <a:latin typeface="Times New Roman" panose="02020603050405020304" pitchFamily="18" charset="0"/>
                        </a:rPr>
                        <a:t>Значение</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197691">
                <a:tc gridSpan="29">
                  <a:txBody>
                    <a:bodyPr/>
                    <a:lstStyle/>
                    <a:p>
                      <a:pPr algn="ctr" fontAlgn="b"/>
                      <a:r>
                        <a:rPr lang="ru-RU" sz="1050" b="0" i="0" u="none" strike="noStrike">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fontAlgn="b"/>
                      <a:r>
                        <a:rPr lang="ru-RU" sz="1050" b="0" i="0" u="none" strike="noStrike">
                          <a:effectLst/>
                          <a:latin typeface="Times New Roman" panose="02020603050405020304" pitchFamily="18"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b"/>
                      <a:r>
                        <a:rPr lang="ru-RU" sz="1050" b="0" i="0" u="none" strike="noStrike">
                          <a:effectLst/>
                          <a:latin typeface="Times New Roman" panose="02020603050405020304" pitchFamily="18"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b"/>
                      <a:r>
                        <a:rPr lang="ru-RU" sz="1050" b="0" i="0" u="none" strike="noStrike">
                          <a:effectLst/>
                          <a:latin typeface="Times New Roman" panose="02020603050405020304" pitchFamily="18"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616795">
                <a:tc rowSpan="3" gridSpan="29">
                  <a:txBody>
                    <a:bodyPr/>
                    <a:lstStyle/>
                    <a:p>
                      <a:pPr algn="l" fontAlgn="ctr"/>
                      <a:r>
                        <a:rPr lang="ru-RU" sz="1050" b="0" i="0" u="none" strike="noStrike">
                          <a:effectLst/>
                          <a:latin typeface="Times New Roman" panose="02020603050405020304" pitchFamily="18" charset="0"/>
                        </a:rPr>
                        <a:t>Имущество учреждения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gridSpan="11">
                  <a:txBody>
                    <a:bodyPr/>
                    <a:lstStyle/>
                    <a:p>
                      <a:pPr algn="ctr" fontAlgn="ctr"/>
                      <a:r>
                        <a:rPr lang="ru-RU" sz="1050" b="0" i="0" u="none" strike="noStrike">
                          <a:effectLst/>
                          <a:latin typeface="Times New Roman" panose="02020603050405020304" pitchFamily="18" charset="0"/>
                        </a:rPr>
                        <a:t>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noStrike">
                          <a:effectLst/>
                          <a:latin typeface="Times New Roman" panose="02020603050405020304" pitchFamily="18" charset="0"/>
                        </a:rPr>
                        <a:t>балансовая и остаточная стоимости временно неэксплуатируемых (неиспользуемых) объектов </a:t>
                      </a:r>
                      <a:br>
                        <a:rPr lang="ru-RU" sz="1050" b="0" i="1" u="none" strike="noStrike">
                          <a:effectLst/>
                          <a:latin typeface="Times New Roman" panose="02020603050405020304" pitchFamily="18" charset="0"/>
                        </a:rPr>
                      </a:br>
                      <a:r>
                        <a:rPr lang="ru-RU" sz="1050" b="0" i="1" u="none" strike="noStrike">
                          <a:effectLst/>
                          <a:latin typeface="Times New Roman" panose="02020603050405020304" pitchFamily="18" charset="0"/>
                        </a:rPr>
                        <a:t>основных средств,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616795">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50" b="0" i="0" u="none" strike="noStrike">
                          <a:effectLst/>
                          <a:latin typeface="Times New Roman" panose="02020603050405020304" pitchFamily="18" charset="0"/>
                        </a:rPr>
                        <a:t>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noStrike">
                          <a:effectLst/>
                          <a:latin typeface="Times New Roman" panose="02020603050405020304" pitchFamily="18" charset="0"/>
                        </a:rPr>
                        <a:t>балансовая стоимость объектов основных средств, находящихся в эксплуатации и имеющих нулевую остаточную стоимость,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616795">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50" b="0" i="0" u="none" strike="noStrike">
                          <a:effectLst/>
                          <a:latin typeface="Times New Roman" panose="02020603050405020304" pitchFamily="18" charset="0"/>
                        </a:rPr>
                        <a:t>012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noStrike">
                          <a:effectLst/>
                          <a:latin typeface="Times New Roman" panose="02020603050405020304" pitchFamily="18" charset="0"/>
                        </a:rPr>
                        <a:t>балансовая и остаточная стоимости объектов </a:t>
                      </a:r>
                      <a:br>
                        <a:rPr lang="ru-RU" sz="1050" b="0" i="1" u="none" strike="noStrike">
                          <a:effectLst/>
                          <a:latin typeface="Times New Roman" panose="02020603050405020304" pitchFamily="18" charset="0"/>
                        </a:rPr>
                      </a:br>
                      <a:r>
                        <a:rPr lang="ru-RU" sz="1050" b="0" i="1" u="none" strike="noStrike">
                          <a:effectLst/>
                          <a:latin typeface="Times New Roman" panose="02020603050405020304" pitchFamily="18" charset="0"/>
                        </a:rPr>
                        <a:t>основных средств, изъятых из эксплуатации или удерживаемых до их выбытия,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r h="438434">
                <a:tc rowSpan="3" gridSpan="29">
                  <a:txBody>
                    <a:bodyPr/>
                    <a:lstStyle/>
                    <a:p>
                      <a:pPr algn="l" fontAlgn="ctr"/>
                      <a:r>
                        <a:rPr lang="ru-RU" sz="1050" b="0" i="0" u="none" strike="sngStrike" baseline="0">
                          <a:solidFill>
                            <a:srgbClr val="C00000"/>
                          </a:solidFill>
                          <a:effectLst/>
                          <a:latin typeface="Times New Roman" panose="02020603050405020304" pitchFamily="18" charset="0"/>
                        </a:rPr>
                        <a:t>Основные фонды субъекта отчетности</a:t>
                      </a:r>
                      <a:br>
                        <a:rPr lang="ru-RU" sz="1050" b="0" i="0" u="none" strike="sngStrike" baseline="0">
                          <a:solidFill>
                            <a:srgbClr val="C00000"/>
                          </a:solidFill>
                          <a:effectLst/>
                          <a:latin typeface="Times New Roman" panose="02020603050405020304" pitchFamily="18" charset="0"/>
                        </a:rPr>
                      </a:br>
                      <a:r>
                        <a:rPr lang="ru-RU" sz="1050" b="0" i="0" u="none" strike="sngStrike" baseline="0">
                          <a:solidFill>
                            <a:srgbClr val="C00000"/>
                          </a:solidFill>
                          <a:effectLst/>
                          <a:latin typeface="Times New Roman" panose="02020603050405020304" pitchFamily="18" charset="0"/>
                        </a:rPr>
                        <a:t>(его структурных подразделений)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gridSpan="11">
                  <a:txBody>
                    <a:bodyPr/>
                    <a:lstStyle/>
                    <a:p>
                      <a:pPr algn="ctr" fontAlgn="ctr"/>
                      <a:r>
                        <a:rPr lang="ru-RU" sz="1050" b="0" i="0" u="none" strike="sngStrike" baseline="0">
                          <a:solidFill>
                            <a:srgbClr val="C00000"/>
                          </a:solidFill>
                          <a:effectLst/>
                          <a:latin typeface="Times New Roman" panose="02020603050405020304" pitchFamily="18" charset="0"/>
                        </a:rPr>
                        <a:t>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sngStrike" baseline="0">
                          <a:solidFill>
                            <a:srgbClr val="C00000"/>
                          </a:solidFill>
                          <a:effectLst/>
                          <a:latin typeface="Times New Roman" panose="02020603050405020304" pitchFamily="18" charset="0"/>
                        </a:rPr>
                        <a:t>техническое состояние, эффективность </a:t>
                      </a:r>
                      <a:br>
                        <a:rPr lang="ru-RU" sz="1050" b="0" i="1" u="none" strike="sngStrike" baseline="0">
                          <a:solidFill>
                            <a:srgbClr val="C00000"/>
                          </a:solidFill>
                          <a:effectLst/>
                          <a:latin typeface="Times New Roman" panose="02020603050405020304" pitchFamily="18" charset="0"/>
                        </a:rPr>
                      </a:br>
                      <a:r>
                        <a:rPr lang="ru-RU" sz="1050" b="0" i="1" u="none" strike="sngStrike" baseline="0">
                          <a:solidFill>
                            <a:srgbClr val="C00000"/>
                          </a:solidFill>
                          <a:effectLst/>
                          <a:latin typeface="Times New Roman" panose="02020603050405020304" pitchFamily="18" charset="0"/>
                        </a:rPr>
                        <a:t>использования, обеспеченность учреждения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sngStrike" baseline="0"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7"/>
                  </a:ext>
                </a:extLst>
              </a:tr>
              <a:tr h="438434">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50" b="0" i="0" u="none" strike="sngStrike" baseline="0">
                          <a:solidFill>
                            <a:srgbClr val="C00000"/>
                          </a:solidFill>
                          <a:effectLst/>
                          <a:latin typeface="Times New Roman" panose="02020603050405020304" pitchFamily="18" charset="0"/>
                        </a:rPr>
                        <a:t>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sngStrike" baseline="0">
                          <a:solidFill>
                            <a:srgbClr val="C00000"/>
                          </a:solidFill>
                          <a:effectLst/>
                          <a:latin typeface="Times New Roman" panose="02020603050405020304" pitchFamily="18" charset="0"/>
                        </a:rPr>
                        <a:t>основные мероприятия по улучшению состояния </a:t>
                      </a:r>
                      <a:br>
                        <a:rPr lang="ru-RU" sz="1050" b="0" i="1" u="none" strike="sngStrike" baseline="0">
                          <a:solidFill>
                            <a:srgbClr val="C00000"/>
                          </a:solidFill>
                          <a:effectLst/>
                          <a:latin typeface="Times New Roman" panose="02020603050405020304" pitchFamily="18" charset="0"/>
                        </a:rPr>
                      </a:br>
                      <a:r>
                        <a:rPr lang="ru-RU" sz="1050" b="0" i="1" u="none" strike="sngStrike" baseline="0">
                          <a:solidFill>
                            <a:srgbClr val="C00000"/>
                          </a:solidFill>
                          <a:effectLst/>
                          <a:latin typeface="Times New Roman" panose="02020603050405020304" pitchFamily="18" charset="0"/>
                        </a:rPr>
                        <a:t>и сохранности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sngStrike" baseline="0"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8"/>
                  </a:ext>
                </a:extLst>
              </a:tr>
              <a:tr h="274131">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50" b="0" i="0" u="none" strike="sngStrike" baseline="0">
                          <a:solidFill>
                            <a:srgbClr val="C00000"/>
                          </a:solidFill>
                          <a:effectLst/>
                          <a:latin typeface="Times New Roman" panose="02020603050405020304" pitchFamily="18" charset="0"/>
                        </a:rPr>
                        <a:t>022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sngStrike" baseline="0">
                          <a:solidFill>
                            <a:srgbClr val="C00000"/>
                          </a:solidFill>
                          <a:effectLst/>
                          <a:latin typeface="Times New Roman" panose="02020603050405020304" pitchFamily="18" charset="0"/>
                        </a:rPr>
                        <a:t>характеристика комплектности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sngStrike" baseline="0"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438434">
                <a:tc gridSpan="29">
                  <a:txBody>
                    <a:bodyPr/>
                    <a:lstStyle/>
                    <a:p>
                      <a:pPr algn="l" fontAlgn="t"/>
                      <a:r>
                        <a:rPr lang="ru-RU" sz="1050" b="0" i="0" u="none" strike="noStrike">
                          <a:effectLst/>
                          <a:latin typeface="Times New Roman" panose="02020603050405020304" pitchFamily="18" charset="0"/>
                        </a:rPr>
                        <a:t>Иной показатель:</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fontAlgn="ctr"/>
                      <a:r>
                        <a:rPr lang="ru-RU" sz="1050" b="0" i="0" u="none" strike="noStrike">
                          <a:effectLst/>
                          <a:latin typeface="Times New Roman" panose="02020603050405020304" pitchFamily="18" charset="0"/>
                        </a:rPr>
                        <a:t>030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5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5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681714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6</a:t>
            </a:fld>
            <a:endParaRPr lang="ru-RU" dirty="0">
              <a:solidFill>
                <a:srgbClr val="44546A"/>
              </a:solidFill>
            </a:endParaRPr>
          </a:p>
        </p:txBody>
      </p:sp>
      <p:sp>
        <p:nvSpPr>
          <p:cNvPr id="7" name="TextBox 6"/>
          <p:cNvSpPr txBox="1"/>
          <p:nvPr/>
        </p:nvSpPr>
        <p:spPr>
          <a:xfrm>
            <a:off x="7266039" y="1032388"/>
            <a:ext cx="3038167" cy="369332"/>
          </a:xfrm>
          <a:prstGeom prst="rect">
            <a:avLst/>
          </a:prstGeom>
          <a:noFill/>
        </p:spPr>
        <p:txBody>
          <a:bodyPr wrap="square" rtlCol="0">
            <a:spAutoFit/>
          </a:bodyPr>
          <a:lstStyle/>
          <a:p>
            <a:r>
              <a:rPr lang="ru-RU" dirty="0">
                <a:latin typeface="Century" panose="02040604050505020304" pitchFamily="18" charset="0"/>
              </a:rPr>
              <a:t>Сведения (ф. 0503164)</a:t>
            </a:r>
          </a:p>
        </p:txBody>
      </p:sp>
      <p:sp>
        <p:nvSpPr>
          <p:cNvPr id="5" name="TextBox 4"/>
          <p:cNvSpPr txBox="1"/>
          <p:nvPr/>
        </p:nvSpPr>
        <p:spPr>
          <a:xfrm>
            <a:off x="481781" y="1778542"/>
            <a:ext cx="10137058" cy="4247317"/>
          </a:xfrm>
          <a:prstGeom prst="rect">
            <a:avLst/>
          </a:prstGeom>
          <a:noFill/>
        </p:spPr>
        <p:txBody>
          <a:bodyPr wrap="square" rtlCol="0">
            <a:spAutoFit/>
          </a:bodyPr>
          <a:lstStyle/>
          <a:p>
            <a:pPr indent="457200" algn="just"/>
            <a:r>
              <a:rPr lang="ru-RU" dirty="0">
                <a:latin typeface="Century" panose="02040604050505020304" pitchFamily="18" charset="0"/>
              </a:rPr>
              <a:t>В графах 8 и 9 раздела 2 "Расходы бюджета" Сведений (ф. 0503164) отражаются соответственно код и наименование причины, повлиявшей на наличие указанных отклонений:</a:t>
            </a:r>
          </a:p>
          <a:p>
            <a:pPr algn="just"/>
            <a:r>
              <a:rPr lang="ru-RU" dirty="0">
                <a:solidFill>
                  <a:srgbClr val="0070C0"/>
                </a:solidFill>
                <a:latin typeface="Century" panose="02040604050505020304" pitchFamily="18" charset="0"/>
              </a:rPr>
              <a:t>39 - наличие остатков в связи с применением регрессивной шкалы по страховым взносам;</a:t>
            </a:r>
          </a:p>
          <a:p>
            <a:pPr algn="just"/>
            <a:r>
              <a:rPr lang="ru-RU" dirty="0">
                <a:solidFill>
                  <a:srgbClr val="0070C0"/>
                </a:solidFill>
                <a:latin typeface="Century" panose="02040604050505020304" pitchFamily="18" charset="0"/>
              </a:rPr>
              <a:t>40 - изменением численности получателей денежных средств (сотрудников, студентов, аспирантов);</a:t>
            </a:r>
            <a:r>
              <a:rPr lang="ru-RU" dirty="0">
                <a:latin typeface="Century" panose="02040604050505020304" pitchFamily="18" charset="0"/>
              </a:rPr>
              <a:t> </a:t>
            </a:r>
          </a:p>
          <a:p>
            <a:pPr algn="just"/>
            <a:endParaRPr lang="ru-RU" dirty="0">
              <a:latin typeface="Century" panose="02040604050505020304" pitchFamily="18" charset="0"/>
            </a:endParaRPr>
          </a:p>
          <a:p>
            <a:pPr indent="457200" algn="just"/>
            <a:r>
              <a:rPr lang="ru-RU" dirty="0">
                <a:latin typeface="Century" panose="02040604050505020304" pitchFamily="18" charset="0"/>
              </a:rPr>
              <a:t>В случае наличия нескольких причин, повлиявших на наличие отклонений, указывается код причины, оказавшей наибольшее влияние. В Таблице № 13 Пояснительной записки (ф. 0503160) приводятся соответствующие пояснения по причинам отклонений.</a:t>
            </a:r>
          </a:p>
          <a:p>
            <a:pPr indent="457200" algn="just"/>
            <a:r>
              <a:rPr lang="ru-RU" dirty="0">
                <a:latin typeface="Century" panose="02040604050505020304" pitchFamily="18" charset="0"/>
              </a:rPr>
              <a:t>Информация о причинах отклонения от планового процента исполнения, отраженная по коду 99 "Иные причины" в графе 8 раздела 2 "Расходы бюджета" Сведения (ф. 0503164), приводится в Таблице № 13 Пояснительной записки (ф. 0503160).</a:t>
            </a:r>
          </a:p>
          <a:p>
            <a:pPr algn="just"/>
            <a:endParaRPr lang="ru-RU" dirty="0">
              <a:latin typeface="Century" panose="02040604050505020304" pitchFamily="18" charset="0"/>
            </a:endParaRPr>
          </a:p>
        </p:txBody>
      </p:sp>
      <p:sp>
        <p:nvSpPr>
          <p:cNvPr id="9" name="Умножение 8"/>
          <p:cNvSpPr/>
          <p:nvPr/>
        </p:nvSpPr>
        <p:spPr>
          <a:xfrm>
            <a:off x="314632" y="2463740"/>
            <a:ext cx="9812593" cy="1181888"/>
          </a:xfrm>
          <a:prstGeom prst="mathMultiply">
            <a:avLst>
              <a:gd name="adj1" fmla="val 490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Умножение 9"/>
          <p:cNvSpPr/>
          <p:nvPr/>
        </p:nvSpPr>
        <p:spPr>
          <a:xfrm>
            <a:off x="142567" y="3739881"/>
            <a:ext cx="9812593" cy="2031653"/>
          </a:xfrm>
          <a:prstGeom prst="mathMultiply">
            <a:avLst>
              <a:gd name="adj1" fmla="val 4904"/>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179230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7</a:t>
            </a:fld>
            <a:endParaRPr lang="ru-RU" dirty="0">
              <a:solidFill>
                <a:srgbClr val="44546A"/>
              </a:solidFill>
            </a:endParaRPr>
          </a:p>
        </p:txBody>
      </p:sp>
      <p:sp>
        <p:nvSpPr>
          <p:cNvPr id="8" name="TextBox 7"/>
          <p:cNvSpPr txBox="1"/>
          <p:nvPr/>
        </p:nvSpPr>
        <p:spPr>
          <a:xfrm>
            <a:off x="5975518" y="934065"/>
            <a:ext cx="2421229" cy="369332"/>
          </a:xfrm>
          <a:prstGeom prst="rect">
            <a:avLst/>
          </a:prstGeom>
          <a:noFill/>
        </p:spPr>
        <p:txBody>
          <a:bodyPr wrap="square" rtlCol="0">
            <a:spAutoFit/>
          </a:bodyPr>
          <a:lstStyle/>
          <a:p>
            <a:r>
              <a:rPr lang="ru-RU" dirty="0">
                <a:latin typeface="Century" panose="02040604050505020304" pitchFamily="18" charset="0"/>
              </a:rPr>
              <a:t>Таблица № 7 (33н)</a:t>
            </a:r>
          </a:p>
        </p:txBody>
      </p:sp>
      <p:graphicFrame>
        <p:nvGraphicFramePr>
          <p:cNvPr id="2" name="Таблица 1"/>
          <p:cNvGraphicFramePr>
            <a:graphicFrameLocks noGrp="1"/>
          </p:cNvGraphicFramePr>
          <p:nvPr>
            <p:extLst>
              <p:ext uri="{D42A27DB-BD31-4B8C-83A1-F6EECF244321}">
                <p14:modId xmlns:p14="http://schemas.microsoft.com/office/powerpoint/2010/main" val="3258851750"/>
              </p:ext>
            </p:extLst>
          </p:nvPr>
        </p:nvGraphicFramePr>
        <p:xfrm>
          <a:off x="228600" y="939604"/>
          <a:ext cx="5385636" cy="5614644"/>
        </p:xfrm>
        <a:graphic>
          <a:graphicData uri="http://schemas.openxmlformats.org/drawingml/2006/table">
            <a:tbl>
              <a:tblPr/>
              <a:tblGrid>
                <a:gridCol w="49867">
                  <a:extLst>
                    <a:ext uri="{9D8B030D-6E8A-4147-A177-3AD203B41FA5}">
                      <a16:colId xmlns:a16="http://schemas.microsoft.com/office/drawing/2014/main" val="20000"/>
                    </a:ext>
                  </a:extLst>
                </a:gridCol>
                <a:gridCol w="49867">
                  <a:extLst>
                    <a:ext uri="{9D8B030D-6E8A-4147-A177-3AD203B41FA5}">
                      <a16:colId xmlns:a16="http://schemas.microsoft.com/office/drawing/2014/main" val="20001"/>
                    </a:ext>
                  </a:extLst>
                </a:gridCol>
                <a:gridCol w="49867">
                  <a:extLst>
                    <a:ext uri="{9D8B030D-6E8A-4147-A177-3AD203B41FA5}">
                      <a16:colId xmlns:a16="http://schemas.microsoft.com/office/drawing/2014/main" val="20002"/>
                    </a:ext>
                  </a:extLst>
                </a:gridCol>
                <a:gridCol w="49867">
                  <a:extLst>
                    <a:ext uri="{9D8B030D-6E8A-4147-A177-3AD203B41FA5}">
                      <a16:colId xmlns:a16="http://schemas.microsoft.com/office/drawing/2014/main" val="20003"/>
                    </a:ext>
                  </a:extLst>
                </a:gridCol>
                <a:gridCol w="49867">
                  <a:extLst>
                    <a:ext uri="{9D8B030D-6E8A-4147-A177-3AD203B41FA5}">
                      <a16:colId xmlns:a16="http://schemas.microsoft.com/office/drawing/2014/main" val="20004"/>
                    </a:ext>
                  </a:extLst>
                </a:gridCol>
                <a:gridCol w="49867">
                  <a:extLst>
                    <a:ext uri="{9D8B030D-6E8A-4147-A177-3AD203B41FA5}">
                      <a16:colId xmlns:a16="http://schemas.microsoft.com/office/drawing/2014/main" val="20005"/>
                    </a:ext>
                  </a:extLst>
                </a:gridCol>
                <a:gridCol w="49867">
                  <a:extLst>
                    <a:ext uri="{9D8B030D-6E8A-4147-A177-3AD203B41FA5}">
                      <a16:colId xmlns:a16="http://schemas.microsoft.com/office/drawing/2014/main" val="20006"/>
                    </a:ext>
                  </a:extLst>
                </a:gridCol>
                <a:gridCol w="49867">
                  <a:extLst>
                    <a:ext uri="{9D8B030D-6E8A-4147-A177-3AD203B41FA5}">
                      <a16:colId xmlns:a16="http://schemas.microsoft.com/office/drawing/2014/main" val="20007"/>
                    </a:ext>
                  </a:extLst>
                </a:gridCol>
                <a:gridCol w="49867">
                  <a:extLst>
                    <a:ext uri="{9D8B030D-6E8A-4147-A177-3AD203B41FA5}">
                      <a16:colId xmlns:a16="http://schemas.microsoft.com/office/drawing/2014/main" val="20008"/>
                    </a:ext>
                  </a:extLst>
                </a:gridCol>
                <a:gridCol w="49867">
                  <a:extLst>
                    <a:ext uri="{9D8B030D-6E8A-4147-A177-3AD203B41FA5}">
                      <a16:colId xmlns:a16="http://schemas.microsoft.com/office/drawing/2014/main" val="20009"/>
                    </a:ext>
                  </a:extLst>
                </a:gridCol>
                <a:gridCol w="49867">
                  <a:extLst>
                    <a:ext uri="{9D8B030D-6E8A-4147-A177-3AD203B41FA5}">
                      <a16:colId xmlns:a16="http://schemas.microsoft.com/office/drawing/2014/main" val="20010"/>
                    </a:ext>
                  </a:extLst>
                </a:gridCol>
                <a:gridCol w="49867">
                  <a:extLst>
                    <a:ext uri="{9D8B030D-6E8A-4147-A177-3AD203B41FA5}">
                      <a16:colId xmlns:a16="http://schemas.microsoft.com/office/drawing/2014/main" val="20011"/>
                    </a:ext>
                  </a:extLst>
                </a:gridCol>
                <a:gridCol w="49867">
                  <a:extLst>
                    <a:ext uri="{9D8B030D-6E8A-4147-A177-3AD203B41FA5}">
                      <a16:colId xmlns:a16="http://schemas.microsoft.com/office/drawing/2014/main" val="20012"/>
                    </a:ext>
                  </a:extLst>
                </a:gridCol>
                <a:gridCol w="49867">
                  <a:extLst>
                    <a:ext uri="{9D8B030D-6E8A-4147-A177-3AD203B41FA5}">
                      <a16:colId xmlns:a16="http://schemas.microsoft.com/office/drawing/2014/main" val="20013"/>
                    </a:ext>
                  </a:extLst>
                </a:gridCol>
                <a:gridCol w="49867">
                  <a:extLst>
                    <a:ext uri="{9D8B030D-6E8A-4147-A177-3AD203B41FA5}">
                      <a16:colId xmlns:a16="http://schemas.microsoft.com/office/drawing/2014/main" val="20014"/>
                    </a:ext>
                  </a:extLst>
                </a:gridCol>
                <a:gridCol w="49867">
                  <a:extLst>
                    <a:ext uri="{9D8B030D-6E8A-4147-A177-3AD203B41FA5}">
                      <a16:colId xmlns:a16="http://schemas.microsoft.com/office/drawing/2014/main" val="20015"/>
                    </a:ext>
                  </a:extLst>
                </a:gridCol>
                <a:gridCol w="49867">
                  <a:extLst>
                    <a:ext uri="{9D8B030D-6E8A-4147-A177-3AD203B41FA5}">
                      <a16:colId xmlns:a16="http://schemas.microsoft.com/office/drawing/2014/main" val="20016"/>
                    </a:ext>
                  </a:extLst>
                </a:gridCol>
                <a:gridCol w="49867">
                  <a:extLst>
                    <a:ext uri="{9D8B030D-6E8A-4147-A177-3AD203B41FA5}">
                      <a16:colId xmlns:a16="http://schemas.microsoft.com/office/drawing/2014/main" val="20017"/>
                    </a:ext>
                  </a:extLst>
                </a:gridCol>
                <a:gridCol w="49867">
                  <a:extLst>
                    <a:ext uri="{9D8B030D-6E8A-4147-A177-3AD203B41FA5}">
                      <a16:colId xmlns:a16="http://schemas.microsoft.com/office/drawing/2014/main" val="20018"/>
                    </a:ext>
                  </a:extLst>
                </a:gridCol>
                <a:gridCol w="49867">
                  <a:extLst>
                    <a:ext uri="{9D8B030D-6E8A-4147-A177-3AD203B41FA5}">
                      <a16:colId xmlns:a16="http://schemas.microsoft.com/office/drawing/2014/main" val="20019"/>
                    </a:ext>
                  </a:extLst>
                </a:gridCol>
                <a:gridCol w="49867">
                  <a:extLst>
                    <a:ext uri="{9D8B030D-6E8A-4147-A177-3AD203B41FA5}">
                      <a16:colId xmlns:a16="http://schemas.microsoft.com/office/drawing/2014/main" val="20020"/>
                    </a:ext>
                  </a:extLst>
                </a:gridCol>
                <a:gridCol w="49867">
                  <a:extLst>
                    <a:ext uri="{9D8B030D-6E8A-4147-A177-3AD203B41FA5}">
                      <a16:colId xmlns:a16="http://schemas.microsoft.com/office/drawing/2014/main" val="20021"/>
                    </a:ext>
                  </a:extLst>
                </a:gridCol>
                <a:gridCol w="49867">
                  <a:extLst>
                    <a:ext uri="{9D8B030D-6E8A-4147-A177-3AD203B41FA5}">
                      <a16:colId xmlns:a16="http://schemas.microsoft.com/office/drawing/2014/main" val="20022"/>
                    </a:ext>
                  </a:extLst>
                </a:gridCol>
                <a:gridCol w="49867">
                  <a:extLst>
                    <a:ext uri="{9D8B030D-6E8A-4147-A177-3AD203B41FA5}">
                      <a16:colId xmlns:a16="http://schemas.microsoft.com/office/drawing/2014/main" val="20023"/>
                    </a:ext>
                  </a:extLst>
                </a:gridCol>
                <a:gridCol w="49867">
                  <a:extLst>
                    <a:ext uri="{9D8B030D-6E8A-4147-A177-3AD203B41FA5}">
                      <a16:colId xmlns:a16="http://schemas.microsoft.com/office/drawing/2014/main" val="20024"/>
                    </a:ext>
                  </a:extLst>
                </a:gridCol>
                <a:gridCol w="49867">
                  <a:extLst>
                    <a:ext uri="{9D8B030D-6E8A-4147-A177-3AD203B41FA5}">
                      <a16:colId xmlns:a16="http://schemas.microsoft.com/office/drawing/2014/main" val="20025"/>
                    </a:ext>
                  </a:extLst>
                </a:gridCol>
                <a:gridCol w="49867">
                  <a:extLst>
                    <a:ext uri="{9D8B030D-6E8A-4147-A177-3AD203B41FA5}">
                      <a16:colId xmlns:a16="http://schemas.microsoft.com/office/drawing/2014/main" val="20026"/>
                    </a:ext>
                  </a:extLst>
                </a:gridCol>
                <a:gridCol w="49867">
                  <a:extLst>
                    <a:ext uri="{9D8B030D-6E8A-4147-A177-3AD203B41FA5}">
                      <a16:colId xmlns:a16="http://schemas.microsoft.com/office/drawing/2014/main" val="20027"/>
                    </a:ext>
                  </a:extLst>
                </a:gridCol>
                <a:gridCol w="49867">
                  <a:extLst>
                    <a:ext uri="{9D8B030D-6E8A-4147-A177-3AD203B41FA5}">
                      <a16:colId xmlns:a16="http://schemas.microsoft.com/office/drawing/2014/main" val="20028"/>
                    </a:ext>
                  </a:extLst>
                </a:gridCol>
                <a:gridCol w="49867">
                  <a:extLst>
                    <a:ext uri="{9D8B030D-6E8A-4147-A177-3AD203B41FA5}">
                      <a16:colId xmlns:a16="http://schemas.microsoft.com/office/drawing/2014/main" val="20029"/>
                    </a:ext>
                  </a:extLst>
                </a:gridCol>
                <a:gridCol w="49867">
                  <a:extLst>
                    <a:ext uri="{9D8B030D-6E8A-4147-A177-3AD203B41FA5}">
                      <a16:colId xmlns:a16="http://schemas.microsoft.com/office/drawing/2014/main" val="20030"/>
                    </a:ext>
                  </a:extLst>
                </a:gridCol>
                <a:gridCol w="49867">
                  <a:extLst>
                    <a:ext uri="{9D8B030D-6E8A-4147-A177-3AD203B41FA5}">
                      <a16:colId xmlns:a16="http://schemas.microsoft.com/office/drawing/2014/main" val="20031"/>
                    </a:ext>
                  </a:extLst>
                </a:gridCol>
                <a:gridCol w="49867">
                  <a:extLst>
                    <a:ext uri="{9D8B030D-6E8A-4147-A177-3AD203B41FA5}">
                      <a16:colId xmlns:a16="http://schemas.microsoft.com/office/drawing/2014/main" val="20032"/>
                    </a:ext>
                  </a:extLst>
                </a:gridCol>
                <a:gridCol w="49867">
                  <a:extLst>
                    <a:ext uri="{9D8B030D-6E8A-4147-A177-3AD203B41FA5}">
                      <a16:colId xmlns:a16="http://schemas.microsoft.com/office/drawing/2014/main" val="20033"/>
                    </a:ext>
                  </a:extLst>
                </a:gridCol>
                <a:gridCol w="49867">
                  <a:extLst>
                    <a:ext uri="{9D8B030D-6E8A-4147-A177-3AD203B41FA5}">
                      <a16:colId xmlns:a16="http://schemas.microsoft.com/office/drawing/2014/main" val="20034"/>
                    </a:ext>
                  </a:extLst>
                </a:gridCol>
                <a:gridCol w="49867">
                  <a:extLst>
                    <a:ext uri="{9D8B030D-6E8A-4147-A177-3AD203B41FA5}">
                      <a16:colId xmlns:a16="http://schemas.microsoft.com/office/drawing/2014/main" val="20035"/>
                    </a:ext>
                  </a:extLst>
                </a:gridCol>
                <a:gridCol w="49867">
                  <a:extLst>
                    <a:ext uri="{9D8B030D-6E8A-4147-A177-3AD203B41FA5}">
                      <a16:colId xmlns:a16="http://schemas.microsoft.com/office/drawing/2014/main" val="20036"/>
                    </a:ext>
                  </a:extLst>
                </a:gridCol>
                <a:gridCol w="49867">
                  <a:extLst>
                    <a:ext uri="{9D8B030D-6E8A-4147-A177-3AD203B41FA5}">
                      <a16:colId xmlns:a16="http://schemas.microsoft.com/office/drawing/2014/main" val="20037"/>
                    </a:ext>
                  </a:extLst>
                </a:gridCol>
                <a:gridCol w="49867">
                  <a:extLst>
                    <a:ext uri="{9D8B030D-6E8A-4147-A177-3AD203B41FA5}">
                      <a16:colId xmlns:a16="http://schemas.microsoft.com/office/drawing/2014/main" val="20038"/>
                    </a:ext>
                  </a:extLst>
                </a:gridCol>
                <a:gridCol w="49867">
                  <a:extLst>
                    <a:ext uri="{9D8B030D-6E8A-4147-A177-3AD203B41FA5}">
                      <a16:colId xmlns:a16="http://schemas.microsoft.com/office/drawing/2014/main" val="20039"/>
                    </a:ext>
                  </a:extLst>
                </a:gridCol>
                <a:gridCol w="49867">
                  <a:extLst>
                    <a:ext uri="{9D8B030D-6E8A-4147-A177-3AD203B41FA5}">
                      <a16:colId xmlns:a16="http://schemas.microsoft.com/office/drawing/2014/main" val="20040"/>
                    </a:ext>
                  </a:extLst>
                </a:gridCol>
                <a:gridCol w="49867">
                  <a:extLst>
                    <a:ext uri="{9D8B030D-6E8A-4147-A177-3AD203B41FA5}">
                      <a16:colId xmlns:a16="http://schemas.microsoft.com/office/drawing/2014/main" val="20041"/>
                    </a:ext>
                  </a:extLst>
                </a:gridCol>
                <a:gridCol w="49867">
                  <a:extLst>
                    <a:ext uri="{9D8B030D-6E8A-4147-A177-3AD203B41FA5}">
                      <a16:colId xmlns:a16="http://schemas.microsoft.com/office/drawing/2014/main" val="20042"/>
                    </a:ext>
                  </a:extLst>
                </a:gridCol>
                <a:gridCol w="49867">
                  <a:extLst>
                    <a:ext uri="{9D8B030D-6E8A-4147-A177-3AD203B41FA5}">
                      <a16:colId xmlns:a16="http://schemas.microsoft.com/office/drawing/2014/main" val="20043"/>
                    </a:ext>
                  </a:extLst>
                </a:gridCol>
                <a:gridCol w="49867">
                  <a:extLst>
                    <a:ext uri="{9D8B030D-6E8A-4147-A177-3AD203B41FA5}">
                      <a16:colId xmlns:a16="http://schemas.microsoft.com/office/drawing/2014/main" val="20044"/>
                    </a:ext>
                  </a:extLst>
                </a:gridCol>
                <a:gridCol w="49867">
                  <a:extLst>
                    <a:ext uri="{9D8B030D-6E8A-4147-A177-3AD203B41FA5}">
                      <a16:colId xmlns:a16="http://schemas.microsoft.com/office/drawing/2014/main" val="20045"/>
                    </a:ext>
                  </a:extLst>
                </a:gridCol>
                <a:gridCol w="49867">
                  <a:extLst>
                    <a:ext uri="{9D8B030D-6E8A-4147-A177-3AD203B41FA5}">
                      <a16:colId xmlns:a16="http://schemas.microsoft.com/office/drawing/2014/main" val="20046"/>
                    </a:ext>
                  </a:extLst>
                </a:gridCol>
                <a:gridCol w="49867">
                  <a:extLst>
                    <a:ext uri="{9D8B030D-6E8A-4147-A177-3AD203B41FA5}">
                      <a16:colId xmlns:a16="http://schemas.microsoft.com/office/drawing/2014/main" val="20047"/>
                    </a:ext>
                  </a:extLst>
                </a:gridCol>
                <a:gridCol w="49867">
                  <a:extLst>
                    <a:ext uri="{9D8B030D-6E8A-4147-A177-3AD203B41FA5}">
                      <a16:colId xmlns:a16="http://schemas.microsoft.com/office/drawing/2014/main" val="20048"/>
                    </a:ext>
                  </a:extLst>
                </a:gridCol>
                <a:gridCol w="49867">
                  <a:extLst>
                    <a:ext uri="{9D8B030D-6E8A-4147-A177-3AD203B41FA5}">
                      <a16:colId xmlns:a16="http://schemas.microsoft.com/office/drawing/2014/main" val="20049"/>
                    </a:ext>
                  </a:extLst>
                </a:gridCol>
                <a:gridCol w="49867">
                  <a:extLst>
                    <a:ext uri="{9D8B030D-6E8A-4147-A177-3AD203B41FA5}">
                      <a16:colId xmlns:a16="http://schemas.microsoft.com/office/drawing/2014/main" val="20050"/>
                    </a:ext>
                  </a:extLst>
                </a:gridCol>
                <a:gridCol w="49867">
                  <a:extLst>
                    <a:ext uri="{9D8B030D-6E8A-4147-A177-3AD203B41FA5}">
                      <a16:colId xmlns:a16="http://schemas.microsoft.com/office/drawing/2014/main" val="20051"/>
                    </a:ext>
                  </a:extLst>
                </a:gridCol>
                <a:gridCol w="49867">
                  <a:extLst>
                    <a:ext uri="{9D8B030D-6E8A-4147-A177-3AD203B41FA5}">
                      <a16:colId xmlns:a16="http://schemas.microsoft.com/office/drawing/2014/main" val="20052"/>
                    </a:ext>
                  </a:extLst>
                </a:gridCol>
                <a:gridCol w="49867">
                  <a:extLst>
                    <a:ext uri="{9D8B030D-6E8A-4147-A177-3AD203B41FA5}">
                      <a16:colId xmlns:a16="http://schemas.microsoft.com/office/drawing/2014/main" val="20053"/>
                    </a:ext>
                  </a:extLst>
                </a:gridCol>
                <a:gridCol w="49867">
                  <a:extLst>
                    <a:ext uri="{9D8B030D-6E8A-4147-A177-3AD203B41FA5}">
                      <a16:colId xmlns:a16="http://schemas.microsoft.com/office/drawing/2014/main" val="20054"/>
                    </a:ext>
                  </a:extLst>
                </a:gridCol>
                <a:gridCol w="49867">
                  <a:extLst>
                    <a:ext uri="{9D8B030D-6E8A-4147-A177-3AD203B41FA5}">
                      <a16:colId xmlns:a16="http://schemas.microsoft.com/office/drawing/2014/main" val="20055"/>
                    </a:ext>
                  </a:extLst>
                </a:gridCol>
                <a:gridCol w="49867">
                  <a:extLst>
                    <a:ext uri="{9D8B030D-6E8A-4147-A177-3AD203B41FA5}">
                      <a16:colId xmlns:a16="http://schemas.microsoft.com/office/drawing/2014/main" val="20056"/>
                    </a:ext>
                  </a:extLst>
                </a:gridCol>
                <a:gridCol w="49867">
                  <a:extLst>
                    <a:ext uri="{9D8B030D-6E8A-4147-A177-3AD203B41FA5}">
                      <a16:colId xmlns:a16="http://schemas.microsoft.com/office/drawing/2014/main" val="20057"/>
                    </a:ext>
                  </a:extLst>
                </a:gridCol>
                <a:gridCol w="49867">
                  <a:extLst>
                    <a:ext uri="{9D8B030D-6E8A-4147-A177-3AD203B41FA5}">
                      <a16:colId xmlns:a16="http://schemas.microsoft.com/office/drawing/2014/main" val="20058"/>
                    </a:ext>
                  </a:extLst>
                </a:gridCol>
                <a:gridCol w="49867">
                  <a:extLst>
                    <a:ext uri="{9D8B030D-6E8A-4147-A177-3AD203B41FA5}">
                      <a16:colId xmlns:a16="http://schemas.microsoft.com/office/drawing/2014/main" val="20059"/>
                    </a:ext>
                  </a:extLst>
                </a:gridCol>
                <a:gridCol w="49867">
                  <a:extLst>
                    <a:ext uri="{9D8B030D-6E8A-4147-A177-3AD203B41FA5}">
                      <a16:colId xmlns:a16="http://schemas.microsoft.com/office/drawing/2014/main" val="20060"/>
                    </a:ext>
                  </a:extLst>
                </a:gridCol>
                <a:gridCol w="49867">
                  <a:extLst>
                    <a:ext uri="{9D8B030D-6E8A-4147-A177-3AD203B41FA5}">
                      <a16:colId xmlns:a16="http://schemas.microsoft.com/office/drawing/2014/main" val="20061"/>
                    </a:ext>
                  </a:extLst>
                </a:gridCol>
                <a:gridCol w="49867">
                  <a:extLst>
                    <a:ext uri="{9D8B030D-6E8A-4147-A177-3AD203B41FA5}">
                      <a16:colId xmlns:a16="http://schemas.microsoft.com/office/drawing/2014/main" val="20062"/>
                    </a:ext>
                  </a:extLst>
                </a:gridCol>
                <a:gridCol w="49867">
                  <a:extLst>
                    <a:ext uri="{9D8B030D-6E8A-4147-A177-3AD203B41FA5}">
                      <a16:colId xmlns:a16="http://schemas.microsoft.com/office/drawing/2014/main" val="20063"/>
                    </a:ext>
                  </a:extLst>
                </a:gridCol>
                <a:gridCol w="49867">
                  <a:extLst>
                    <a:ext uri="{9D8B030D-6E8A-4147-A177-3AD203B41FA5}">
                      <a16:colId xmlns:a16="http://schemas.microsoft.com/office/drawing/2014/main" val="20064"/>
                    </a:ext>
                  </a:extLst>
                </a:gridCol>
                <a:gridCol w="49867">
                  <a:extLst>
                    <a:ext uri="{9D8B030D-6E8A-4147-A177-3AD203B41FA5}">
                      <a16:colId xmlns:a16="http://schemas.microsoft.com/office/drawing/2014/main" val="20065"/>
                    </a:ext>
                  </a:extLst>
                </a:gridCol>
                <a:gridCol w="49867">
                  <a:extLst>
                    <a:ext uri="{9D8B030D-6E8A-4147-A177-3AD203B41FA5}">
                      <a16:colId xmlns:a16="http://schemas.microsoft.com/office/drawing/2014/main" val="20066"/>
                    </a:ext>
                  </a:extLst>
                </a:gridCol>
                <a:gridCol w="49867">
                  <a:extLst>
                    <a:ext uri="{9D8B030D-6E8A-4147-A177-3AD203B41FA5}">
                      <a16:colId xmlns:a16="http://schemas.microsoft.com/office/drawing/2014/main" val="20067"/>
                    </a:ext>
                  </a:extLst>
                </a:gridCol>
                <a:gridCol w="49867">
                  <a:extLst>
                    <a:ext uri="{9D8B030D-6E8A-4147-A177-3AD203B41FA5}">
                      <a16:colId xmlns:a16="http://schemas.microsoft.com/office/drawing/2014/main" val="20068"/>
                    </a:ext>
                  </a:extLst>
                </a:gridCol>
                <a:gridCol w="49867">
                  <a:extLst>
                    <a:ext uri="{9D8B030D-6E8A-4147-A177-3AD203B41FA5}">
                      <a16:colId xmlns:a16="http://schemas.microsoft.com/office/drawing/2014/main" val="20069"/>
                    </a:ext>
                  </a:extLst>
                </a:gridCol>
                <a:gridCol w="49867">
                  <a:extLst>
                    <a:ext uri="{9D8B030D-6E8A-4147-A177-3AD203B41FA5}">
                      <a16:colId xmlns:a16="http://schemas.microsoft.com/office/drawing/2014/main" val="20070"/>
                    </a:ext>
                  </a:extLst>
                </a:gridCol>
                <a:gridCol w="49867">
                  <a:extLst>
                    <a:ext uri="{9D8B030D-6E8A-4147-A177-3AD203B41FA5}">
                      <a16:colId xmlns:a16="http://schemas.microsoft.com/office/drawing/2014/main" val="20071"/>
                    </a:ext>
                  </a:extLst>
                </a:gridCol>
                <a:gridCol w="49867">
                  <a:extLst>
                    <a:ext uri="{9D8B030D-6E8A-4147-A177-3AD203B41FA5}">
                      <a16:colId xmlns:a16="http://schemas.microsoft.com/office/drawing/2014/main" val="20072"/>
                    </a:ext>
                  </a:extLst>
                </a:gridCol>
                <a:gridCol w="49867">
                  <a:extLst>
                    <a:ext uri="{9D8B030D-6E8A-4147-A177-3AD203B41FA5}">
                      <a16:colId xmlns:a16="http://schemas.microsoft.com/office/drawing/2014/main" val="20073"/>
                    </a:ext>
                  </a:extLst>
                </a:gridCol>
                <a:gridCol w="49867">
                  <a:extLst>
                    <a:ext uri="{9D8B030D-6E8A-4147-A177-3AD203B41FA5}">
                      <a16:colId xmlns:a16="http://schemas.microsoft.com/office/drawing/2014/main" val="20074"/>
                    </a:ext>
                  </a:extLst>
                </a:gridCol>
                <a:gridCol w="49867">
                  <a:extLst>
                    <a:ext uri="{9D8B030D-6E8A-4147-A177-3AD203B41FA5}">
                      <a16:colId xmlns:a16="http://schemas.microsoft.com/office/drawing/2014/main" val="20075"/>
                    </a:ext>
                  </a:extLst>
                </a:gridCol>
                <a:gridCol w="49867">
                  <a:extLst>
                    <a:ext uri="{9D8B030D-6E8A-4147-A177-3AD203B41FA5}">
                      <a16:colId xmlns:a16="http://schemas.microsoft.com/office/drawing/2014/main" val="20076"/>
                    </a:ext>
                  </a:extLst>
                </a:gridCol>
                <a:gridCol w="49867">
                  <a:extLst>
                    <a:ext uri="{9D8B030D-6E8A-4147-A177-3AD203B41FA5}">
                      <a16:colId xmlns:a16="http://schemas.microsoft.com/office/drawing/2014/main" val="20077"/>
                    </a:ext>
                  </a:extLst>
                </a:gridCol>
                <a:gridCol w="49867">
                  <a:extLst>
                    <a:ext uri="{9D8B030D-6E8A-4147-A177-3AD203B41FA5}">
                      <a16:colId xmlns:a16="http://schemas.microsoft.com/office/drawing/2014/main" val="20078"/>
                    </a:ext>
                  </a:extLst>
                </a:gridCol>
                <a:gridCol w="49867">
                  <a:extLst>
                    <a:ext uri="{9D8B030D-6E8A-4147-A177-3AD203B41FA5}">
                      <a16:colId xmlns:a16="http://schemas.microsoft.com/office/drawing/2014/main" val="20079"/>
                    </a:ext>
                  </a:extLst>
                </a:gridCol>
                <a:gridCol w="49867">
                  <a:extLst>
                    <a:ext uri="{9D8B030D-6E8A-4147-A177-3AD203B41FA5}">
                      <a16:colId xmlns:a16="http://schemas.microsoft.com/office/drawing/2014/main" val="20080"/>
                    </a:ext>
                  </a:extLst>
                </a:gridCol>
                <a:gridCol w="49867">
                  <a:extLst>
                    <a:ext uri="{9D8B030D-6E8A-4147-A177-3AD203B41FA5}">
                      <a16:colId xmlns:a16="http://schemas.microsoft.com/office/drawing/2014/main" val="20081"/>
                    </a:ext>
                  </a:extLst>
                </a:gridCol>
                <a:gridCol w="49867">
                  <a:extLst>
                    <a:ext uri="{9D8B030D-6E8A-4147-A177-3AD203B41FA5}">
                      <a16:colId xmlns:a16="http://schemas.microsoft.com/office/drawing/2014/main" val="20082"/>
                    </a:ext>
                  </a:extLst>
                </a:gridCol>
                <a:gridCol w="49867">
                  <a:extLst>
                    <a:ext uri="{9D8B030D-6E8A-4147-A177-3AD203B41FA5}">
                      <a16:colId xmlns:a16="http://schemas.microsoft.com/office/drawing/2014/main" val="20083"/>
                    </a:ext>
                  </a:extLst>
                </a:gridCol>
                <a:gridCol w="49867">
                  <a:extLst>
                    <a:ext uri="{9D8B030D-6E8A-4147-A177-3AD203B41FA5}">
                      <a16:colId xmlns:a16="http://schemas.microsoft.com/office/drawing/2014/main" val="20084"/>
                    </a:ext>
                  </a:extLst>
                </a:gridCol>
                <a:gridCol w="49867">
                  <a:extLst>
                    <a:ext uri="{9D8B030D-6E8A-4147-A177-3AD203B41FA5}">
                      <a16:colId xmlns:a16="http://schemas.microsoft.com/office/drawing/2014/main" val="20085"/>
                    </a:ext>
                  </a:extLst>
                </a:gridCol>
                <a:gridCol w="49867">
                  <a:extLst>
                    <a:ext uri="{9D8B030D-6E8A-4147-A177-3AD203B41FA5}">
                      <a16:colId xmlns:a16="http://schemas.microsoft.com/office/drawing/2014/main" val="20086"/>
                    </a:ext>
                  </a:extLst>
                </a:gridCol>
                <a:gridCol w="49867">
                  <a:extLst>
                    <a:ext uri="{9D8B030D-6E8A-4147-A177-3AD203B41FA5}">
                      <a16:colId xmlns:a16="http://schemas.microsoft.com/office/drawing/2014/main" val="20087"/>
                    </a:ext>
                  </a:extLst>
                </a:gridCol>
                <a:gridCol w="49867">
                  <a:extLst>
                    <a:ext uri="{9D8B030D-6E8A-4147-A177-3AD203B41FA5}">
                      <a16:colId xmlns:a16="http://schemas.microsoft.com/office/drawing/2014/main" val="20088"/>
                    </a:ext>
                  </a:extLst>
                </a:gridCol>
                <a:gridCol w="49867">
                  <a:extLst>
                    <a:ext uri="{9D8B030D-6E8A-4147-A177-3AD203B41FA5}">
                      <a16:colId xmlns:a16="http://schemas.microsoft.com/office/drawing/2014/main" val="20089"/>
                    </a:ext>
                  </a:extLst>
                </a:gridCol>
                <a:gridCol w="49867">
                  <a:extLst>
                    <a:ext uri="{9D8B030D-6E8A-4147-A177-3AD203B41FA5}">
                      <a16:colId xmlns:a16="http://schemas.microsoft.com/office/drawing/2014/main" val="20090"/>
                    </a:ext>
                  </a:extLst>
                </a:gridCol>
                <a:gridCol w="49867">
                  <a:extLst>
                    <a:ext uri="{9D8B030D-6E8A-4147-A177-3AD203B41FA5}">
                      <a16:colId xmlns:a16="http://schemas.microsoft.com/office/drawing/2014/main" val="20091"/>
                    </a:ext>
                  </a:extLst>
                </a:gridCol>
                <a:gridCol w="49867">
                  <a:extLst>
                    <a:ext uri="{9D8B030D-6E8A-4147-A177-3AD203B41FA5}">
                      <a16:colId xmlns:a16="http://schemas.microsoft.com/office/drawing/2014/main" val="20092"/>
                    </a:ext>
                  </a:extLst>
                </a:gridCol>
                <a:gridCol w="49867">
                  <a:extLst>
                    <a:ext uri="{9D8B030D-6E8A-4147-A177-3AD203B41FA5}">
                      <a16:colId xmlns:a16="http://schemas.microsoft.com/office/drawing/2014/main" val="20093"/>
                    </a:ext>
                  </a:extLst>
                </a:gridCol>
                <a:gridCol w="49867">
                  <a:extLst>
                    <a:ext uri="{9D8B030D-6E8A-4147-A177-3AD203B41FA5}">
                      <a16:colId xmlns:a16="http://schemas.microsoft.com/office/drawing/2014/main" val="20094"/>
                    </a:ext>
                  </a:extLst>
                </a:gridCol>
                <a:gridCol w="49867">
                  <a:extLst>
                    <a:ext uri="{9D8B030D-6E8A-4147-A177-3AD203B41FA5}">
                      <a16:colId xmlns:a16="http://schemas.microsoft.com/office/drawing/2014/main" val="20095"/>
                    </a:ext>
                  </a:extLst>
                </a:gridCol>
                <a:gridCol w="49867">
                  <a:extLst>
                    <a:ext uri="{9D8B030D-6E8A-4147-A177-3AD203B41FA5}">
                      <a16:colId xmlns:a16="http://schemas.microsoft.com/office/drawing/2014/main" val="20096"/>
                    </a:ext>
                  </a:extLst>
                </a:gridCol>
                <a:gridCol w="49867">
                  <a:extLst>
                    <a:ext uri="{9D8B030D-6E8A-4147-A177-3AD203B41FA5}">
                      <a16:colId xmlns:a16="http://schemas.microsoft.com/office/drawing/2014/main" val="20097"/>
                    </a:ext>
                  </a:extLst>
                </a:gridCol>
                <a:gridCol w="49867">
                  <a:extLst>
                    <a:ext uri="{9D8B030D-6E8A-4147-A177-3AD203B41FA5}">
                      <a16:colId xmlns:a16="http://schemas.microsoft.com/office/drawing/2014/main" val="20098"/>
                    </a:ext>
                  </a:extLst>
                </a:gridCol>
                <a:gridCol w="49867">
                  <a:extLst>
                    <a:ext uri="{9D8B030D-6E8A-4147-A177-3AD203B41FA5}">
                      <a16:colId xmlns:a16="http://schemas.microsoft.com/office/drawing/2014/main" val="20099"/>
                    </a:ext>
                  </a:extLst>
                </a:gridCol>
                <a:gridCol w="49867">
                  <a:extLst>
                    <a:ext uri="{9D8B030D-6E8A-4147-A177-3AD203B41FA5}">
                      <a16:colId xmlns:a16="http://schemas.microsoft.com/office/drawing/2014/main" val="20100"/>
                    </a:ext>
                  </a:extLst>
                </a:gridCol>
                <a:gridCol w="49867">
                  <a:extLst>
                    <a:ext uri="{9D8B030D-6E8A-4147-A177-3AD203B41FA5}">
                      <a16:colId xmlns:a16="http://schemas.microsoft.com/office/drawing/2014/main" val="20101"/>
                    </a:ext>
                  </a:extLst>
                </a:gridCol>
                <a:gridCol w="49867">
                  <a:extLst>
                    <a:ext uri="{9D8B030D-6E8A-4147-A177-3AD203B41FA5}">
                      <a16:colId xmlns:a16="http://schemas.microsoft.com/office/drawing/2014/main" val="20102"/>
                    </a:ext>
                  </a:extLst>
                </a:gridCol>
                <a:gridCol w="49867">
                  <a:extLst>
                    <a:ext uri="{9D8B030D-6E8A-4147-A177-3AD203B41FA5}">
                      <a16:colId xmlns:a16="http://schemas.microsoft.com/office/drawing/2014/main" val="20103"/>
                    </a:ext>
                  </a:extLst>
                </a:gridCol>
                <a:gridCol w="49867">
                  <a:extLst>
                    <a:ext uri="{9D8B030D-6E8A-4147-A177-3AD203B41FA5}">
                      <a16:colId xmlns:a16="http://schemas.microsoft.com/office/drawing/2014/main" val="20104"/>
                    </a:ext>
                  </a:extLst>
                </a:gridCol>
                <a:gridCol w="49867">
                  <a:extLst>
                    <a:ext uri="{9D8B030D-6E8A-4147-A177-3AD203B41FA5}">
                      <a16:colId xmlns:a16="http://schemas.microsoft.com/office/drawing/2014/main" val="20105"/>
                    </a:ext>
                  </a:extLst>
                </a:gridCol>
                <a:gridCol w="49867">
                  <a:extLst>
                    <a:ext uri="{9D8B030D-6E8A-4147-A177-3AD203B41FA5}">
                      <a16:colId xmlns:a16="http://schemas.microsoft.com/office/drawing/2014/main" val="20106"/>
                    </a:ext>
                  </a:extLst>
                </a:gridCol>
                <a:gridCol w="49867">
                  <a:extLst>
                    <a:ext uri="{9D8B030D-6E8A-4147-A177-3AD203B41FA5}">
                      <a16:colId xmlns:a16="http://schemas.microsoft.com/office/drawing/2014/main" val="20107"/>
                    </a:ext>
                  </a:extLst>
                </a:gridCol>
              </a:tblGrid>
              <a:tr h="158081">
                <a:tc gridSpan="108">
                  <a:txBody>
                    <a:bodyPr/>
                    <a:lstStyle/>
                    <a:p>
                      <a:pPr algn="ctr" fontAlgn="b"/>
                      <a:r>
                        <a:rPr lang="ru-RU" sz="1050" b="1" i="0" u="none" strike="noStrike" dirty="0">
                          <a:effectLst/>
                          <a:latin typeface="Times New Roman" panose="02020603050405020304" pitchFamily="18" charset="0"/>
                        </a:rPr>
                        <a:t>Сведения об организационной структуре учреждения</a:t>
                      </a:r>
                    </a:p>
                  </a:txBody>
                  <a:tcPr marL="8782" marR="8782" marT="8782"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21196">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900" b="0" i="0" u="none" strike="noStrike">
                        <a:effectLst/>
                        <a:latin typeface="Times New Roman" panose="02020603050405020304" pitchFamily="18" charset="0"/>
                      </a:endParaRPr>
                    </a:p>
                  </a:txBody>
                  <a:tcPr marL="8782" marR="8782" marT="878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3469">
                <a:tc gridSpan="29">
                  <a:txBody>
                    <a:bodyPr/>
                    <a:lstStyle/>
                    <a:p>
                      <a:pPr algn="ctr" fontAlgn="ctr"/>
                      <a:r>
                        <a:rPr lang="ru-RU" sz="900" b="1" i="0" u="none" strike="noStrike">
                          <a:effectLst/>
                          <a:latin typeface="Times New Roman" panose="02020603050405020304" pitchFamily="18" charset="0"/>
                        </a:rPr>
                        <a:t>Показатель</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1" i="0" u="none" strike="noStrike">
                          <a:effectLst/>
                          <a:latin typeface="Times New Roman" panose="02020603050405020304" pitchFamily="18" charset="0"/>
                        </a:rPr>
                        <a:t>Код строки</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1" i="0" u="none" strike="noStrike">
                          <a:effectLst/>
                          <a:latin typeface="Times New Roman" panose="02020603050405020304" pitchFamily="18" charset="0"/>
                        </a:rPr>
                        <a:t>Значение </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1" i="0" u="none" strike="noStrike">
                          <a:effectLst/>
                          <a:latin typeface="Times New Roman" panose="02020603050405020304" pitchFamily="18" charset="0"/>
                        </a:rPr>
                        <a:t>Правовое основание</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1" i="0" u="none" strike="noStrike">
                          <a:effectLst/>
                          <a:latin typeface="Times New Roman" panose="02020603050405020304" pitchFamily="18" charset="0"/>
                        </a:rPr>
                        <a:t>Пояснения</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131735">
                <a:tc gridSpan="29">
                  <a:txBody>
                    <a:bodyPr/>
                    <a:lstStyle/>
                    <a:p>
                      <a:pPr algn="ctr" fontAlgn="b"/>
                      <a:r>
                        <a:rPr lang="ru-RU" sz="900" b="0" i="0" u="none" strike="noStrike">
                          <a:effectLst/>
                          <a:latin typeface="Times New Roman" panose="02020603050405020304" pitchFamily="18" charset="0"/>
                        </a:rPr>
                        <a:t>1</a:t>
                      </a:r>
                    </a:p>
                  </a:txBody>
                  <a:tcPr marL="8782" marR="8782" marT="87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b"/>
                      <a:r>
                        <a:rPr lang="ru-RU" sz="900" b="0" i="0" u="none" strike="noStrike">
                          <a:effectLst/>
                          <a:latin typeface="Times New Roman" panose="02020603050405020304" pitchFamily="18" charset="0"/>
                        </a:rPr>
                        <a:t>2</a:t>
                      </a:r>
                    </a:p>
                  </a:txBody>
                  <a:tcPr marL="8782" marR="8782" marT="87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b"/>
                      <a:r>
                        <a:rPr lang="ru-RU" sz="900" b="0" i="0" u="none" strike="noStrike">
                          <a:effectLst/>
                          <a:latin typeface="Times New Roman" panose="02020603050405020304" pitchFamily="18" charset="0"/>
                        </a:rPr>
                        <a:t>3</a:t>
                      </a:r>
                    </a:p>
                  </a:txBody>
                  <a:tcPr marL="8782" marR="8782" marT="87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b"/>
                      <a:r>
                        <a:rPr lang="ru-RU" sz="900" b="0" i="0" u="none" strike="noStrike">
                          <a:effectLst/>
                          <a:latin typeface="Times New Roman" panose="02020603050405020304" pitchFamily="18" charset="0"/>
                        </a:rPr>
                        <a:t>4</a:t>
                      </a:r>
                    </a:p>
                  </a:txBody>
                  <a:tcPr marL="8782" marR="8782" marT="87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b"/>
                      <a:r>
                        <a:rPr lang="ru-RU" sz="900" b="0" i="0" u="none" strike="noStrike">
                          <a:effectLst/>
                          <a:latin typeface="Times New Roman" panose="02020603050405020304" pitchFamily="18" charset="0"/>
                        </a:rPr>
                        <a:t>5</a:t>
                      </a:r>
                    </a:p>
                  </a:txBody>
                  <a:tcPr marL="8782" marR="8782" marT="87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292158">
                <a:tc gridSpan="29">
                  <a:txBody>
                    <a:bodyPr/>
                    <a:lstStyle/>
                    <a:p>
                      <a:pPr algn="l" fontAlgn="t"/>
                      <a:r>
                        <a:rPr lang="ru-RU" sz="900" b="0" i="0" u="none" strike="sngStrike">
                          <a:solidFill>
                            <a:srgbClr val="C00000"/>
                          </a:solidFill>
                          <a:effectLst/>
                          <a:latin typeface="Times New Roman" panose="02020603050405020304" pitchFamily="18" charset="0"/>
                        </a:rPr>
                        <a:t>Местонахождение учреждения </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a:solidFill>
                            <a:srgbClr val="C00000"/>
                          </a:solidFill>
                          <a:effectLst/>
                          <a:latin typeface="Times New Roman" panose="02020603050405020304" pitchFamily="18" charset="0"/>
                        </a:rPr>
                        <a:t>010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a:solidFill>
                            <a:srgbClr val="C00000"/>
                          </a:solidFill>
                          <a:effectLst/>
                          <a:latin typeface="Times New Roman" panose="02020603050405020304" pitchFamily="18" charset="0"/>
                        </a:rPr>
                        <a:t>(юридический/</a:t>
                      </a:r>
                      <a:br>
                        <a:rPr lang="ru-RU" sz="900" b="0" i="1" u="none" strike="sngStrike">
                          <a:solidFill>
                            <a:srgbClr val="C00000"/>
                          </a:solidFill>
                          <a:effectLst/>
                          <a:latin typeface="Times New Roman" panose="02020603050405020304" pitchFamily="18" charset="0"/>
                        </a:rPr>
                      </a:br>
                      <a:r>
                        <a:rPr lang="ru-RU" sz="900" b="0" i="1" u="none" strike="sngStrike">
                          <a:solidFill>
                            <a:srgbClr val="C00000"/>
                          </a:solidFill>
                          <a:effectLst/>
                          <a:latin typeface="Times New Roman" panose="02020603050405020304" pitchFamily="18" charset="0"/>
                        </a:rPr>
                        <a:t>почтовый адрес)</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a:solidFill>
                            <a:srgbClr val="C00000"/>
                          </a:solidFill>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dirty="0">
                          <a:solidFill>
                            <a:srgbClr val="C00000"/>
                          </a:solidFill>
                          <a:effectLst/>
                          <a:latin typeface="Times New Roman" panose="02020603050405020304" pitchFamily="18" charset="0"/>
                        </a:rPr>
                        <a:t>(адрес)</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397546">
                <a:tc gridSpan="29">
                  <a:txBody>
                    <a:bodyPr/>
                    <a:lstStyle/>
                    <a:p>
                      <a:pPr algn="l" fontAlgn="t"/>
                      <a:r>
                        <a:rPr lang="ru-RU" sz="900" b="0" i="0" u="none" strike="noStrike">
                          <a:effectLst/>
                          <a:latin typeface="Times New Roman" panose="02020603050405020304" pitchFamily="18" charset="0"/>
                        </a:rPr>
                        <a:t>Организационно-правовая форма субъекта отчетности</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020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(код согласно ОКОПФ </a:t>
                      </a:r>
                      <a:br>
                        <a:rPr lang="ru-RU" sz="900" b="0" i="1" u="none" strike="noStrike">
                          <a:effectLst/>
                          <a:latin typeface="Times New Roman" panose="02020603050405020304" pitchFamily="18" charset="0"/>
                        </a:rPr>
                      </a:br>
                      <a:r>
                        <a:rPr lang="ru-RU" sz="900" b="0" i="1" u="none" strike="noStrike">
                          <a:effectLst/>
                          <a:latin typeface="Times New Roman" panose="02020603050405020304" pitchFamily="18" charset="0"/>
                        </a:rPr>
                        <a:t>ОК 028-2012*)</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0" u="none" strike="noStrike">
                          <a:effectLst/>
                          <a:latin typeface="Times New Roman" panose="02020603050405020304" pitchFamily="18" charset="0"/>
                        </a:rPr>
                        <a:t>ОКОПФ ОК 028-2012</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(наименование согласно </a:t>
                      </a:r>
                      <a:br>
                        <a:rPr lang="ru-RU" sz="900" b="0" i="1" u="none" strike="noStrike">
                          <a:effectLst/>
                          <a:latin typeface="Times New Roman" panose="02020603050405020304" pitchFamily="18" charset="0"/>
                        </a:rPr>
                      </a:br>
                      <a:r>
                        <a:rPr lang="ru-RU" sz="900" b="0" i="1" u="none" strike="noStrike">
                          <a:effectLst/>
                          <a:latin typeface="Times New Roman" panose="02020603050405020304" pitchFamily="18" charset="0"/>
                        </a:rPr>
                        <a:t>ОКОПФ ОК 028-2012)</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292158">
                <a:tc gridSpan="29">
                  <a:txBody>
                    <a:bodyPr/>
                    <a:lstStyle/>
                    <a:p>
                      <a:pPr algn="l" fontAlgn="t"/>
                      <a:r>
                        <a:rPr lang="ru-RU" sz="900" b="0" i="0" u="none" strike="noStrike">
                          <a:effectLst/>
                          <a:latin typeface="Times New Roman" panose="02020603050405020304" pitchFamily="18" charset="0"/>
                        </a:rPr>
                        <a:t>Изменение наименования субъекта отчетности за отчетный период </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030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(да/нет)</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 и дата правового акта)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(описание изменений)</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r h="421550">
                <a:tc gridSpan="29">
                  <a:txBody>
                    <a:bodyPr/>
                    <a:lstStyle/>
                    <a:p>
                      <a:pPr algn="l" fontAlgn="t"/>
                      <a:r>
                        <a:rPr lang="ru-RU" sz="900" b="0" i="0" u="none" strike="sngStrike">
                          <a:solidFill>
                            <a:srgbClr val="C00000"/>
                          </a:solidFill>
                          <a:effectLst/>
                          <a:latin typeface="Times New Roman" panose="02020603050405020304" pitchFamily="18" charset="0"/>
                        </a:rPr>
                        <a:t>Перечень основных нормативных правовых актов, регламентирующих деятельность субъекта отчетности</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a:solidFill>
                            <a:srgbClr val="C00000"/>
                          </a:solidFill>
                          <a:effectLst/>
                          <a:latin typeface="Times New Roman" panose="02020603050405020304" pitchFamily="18" charset="0"/>
                        </a:rPr>
                        <a:t>040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a:solidFill>
                            <a:srgbClr val="C00000"/>
                          </a:solidFill>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a:solidFill>
                            <a:srgbClr val="C00000"/>
                          </a:solidFill>
                          <a:effectLst/>
                          <a:latin typeface="Times New Roman" panose="02020603050405020304" pitchFamily="18" charset="0"/>
                        </a:rPr>
                        <a:t>(№ и дата акта)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dirty="0">
                          <a:solidFill>
                            <a:srgbClr val="C00000"/>
                          </a:solidFill>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7"/>
                  </a:ext>
                </a:extLst>
              </a:tr>
              <a:tr h="538062">
                <a:tc gridSpan="29">
                  <a:txBody>
                    <a:bodyPr/>
                    <a:lstStyle/>
                    <a:p>
                      <a:pPr algn="l" fontAlgn="t"/>
                      <a:r>
                        <a:rPr lang="ru-RU" sz="900" b="0" i="0" u="none" strike="sngStrike">
                          <a:solidFill>
                            <a:srgbClr val="C00000"/>
                          </a:solidFill>
                          <a:effectLst/>
                          <a:latin typeface="Times New Roman" panose="02020603050405020304" pitchFamily="18" charset="0"/>
                        </a:rPr>
                        <a:t>Наименование органа, осуществляющего внешний государственный (муниципальный) финансовый контроль </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a:solidFill>
                            <a:srgbClr val="C00000"/>
                          </a:solidFill>
                          <a:effectLst/>
                          <a:latin typeface="Times New Roman" panose="02020603050405020304" pitchFamily="18" charset="0"/>
                        </a:rPr>
                        <a:t>050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a:solidFill>
                            <a:srgbClr val="C00000"/>
                          </a:solidFill>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a:solidFill>
                            <a:srgbClr val="C00000"/>
                          </a:solidFill>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dirty="0">
                          <a:solidFill>
                            <a:srgbClr val="C00000"/>
                          </a:solidFill>
                          <a:effectLst/>
                          <a:latin typeface="Times New Roman" panose="02020603050405020304" pitchFamily="18" charset="0"/>
                        </a:rPr>
                        <a:t>(наименование органа)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8"/>
                  </a:ext>
                </a:extLst>
              </a:tr>
              <a:tr h="421550">
                <a:tc gridSpan="29">
                  <a:txBody>
                    <a:bodyPr/>
                    <a:lstStyle/>
                    <a:p>
                      <a:pPr algn="l" fontAlgn="t"/>
                      <a:r>
                        <a:rPr lang="ru-RU" sz="900" b="0" i="0" u="none" strike="noStrike">
                          <a:effectLst/>
                          <a:latin typeface="Times New Roman" panose="02020603050405020304" pitchFamily="18" charset="0"/>
                        </a:rPr>
                        <a:t>Сроки деятельности субъекта</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отчетности, созданного на определенный срок </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noStrike">
                          <a:effectLst/>
                          <a:latin typeface="Times New Roman" panose="02020603050405020304" pitchFamily="18" charset="0"/>
                        </a:rPr>
                        <a:t>060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noStrike">
                          <a:effectLst/>
                          <a:latin typeface="Times New Roman" panose="02020603050405020304" pitchFamily="18" charset="0"/>
                        </a:rPr>
                        <a:t>-</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 и дата правового акта)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noStrike">
                          <a:effectLst/>
                          <a:latin typeface="Times New Roman" panose="02020603050405020304" pitchFamily="18" charset="0"/>
                        </a:rPr>
                        <a:t>(сроки)</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656916">
                <a:tc gridSpan="29">
                  <a:txBody>
                    <a:bodyPr/>
                    <a:lstStyle/>
                    <a:p>
                      <a:pPr algn="l" fontAlgn="t"/>
                      <a:r>
                        <a:rPr lang="ru-RU" sz="900" b="0" i="0" u="none" strike="sngStrike">
                          <a:solidFill>
                            <a:srgbClr val="C00000"/>
                          </a:solidFill>
                          <a:effectLst/>
                          <a:latin typeface="Times New Roman" panose="02020603050405020304" pitchFamily="18" charset="0"/>
                        </a:rPr>
                        <a:t>Наименование и место публикации отчета, содержащего информацию </a:t>
                      </a:r>
                      <a:br>
                        <a:rPr lang="ru-RU" sz="900" b="0" i="0" u="none" strike="sngStrike">
                          <a:solidFill>
                            <a:srgbClr val="C00000"/>
                          </a:solidFill>
                          <a:effectLst/>
                          <a:latin typeface="Times New Roman" panose="02020603050405020304" pitchFamily="18" charset="0"/>
                        </a:rPr>
                      </a:br>
                      <a:r>
                        <a:rPr lang="ru-RU" sz="900" b="0" i="0" u="none" strike="sngStrike">
                          <a:solidFill>
                            <a:srgbClr val="C00000"/>
                          </a:solidFill>
                          <a:effectLst/>
                          <a:latin typeface="Times New Roman" panose="02020603050405020304" pitchFamily="18" charset="0"/>
                        </a:rPr>
                        <a:t>о результатах исполнения плана финансово-хозяйственной деятельности</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a:solidFill>
                            <a:srgbClr val="C00000"/>
                          </a:solidFill>
                          <a:effectLst/>
                          <a:latin typeface="Times New Roman" panose="02020603050405020304" pitchFamily="18" charset="0"/>
                        </a:rPr>
                        <a:t>070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a:solidFill>
                            <a:srgbClr val="C00000"/>
                          </a:solidFill>
                          <a:effectLst/>
                          <a:latin typeface="Times New Roman" panose="02020603050405020304" pitchFamily="18" charset="0"/>
                        </a:rPr>
                        <a:t>(да/нет)</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a:solidFill>
                            <a:srgbClr val="C00000"/>
                          </a:solidFill>
                          <a:effectLst/>
                          <a:latin typeface="Times New Roman" panose="02020603050405020304" pitchFamily="18" charset="0"/>
                        </a:rPr>
                        <a:t>(№ и дата правового акта)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dirty="0">
                          <a:solidFill>
                            <a:srgbClr val="C00000"/>
                          </a:solidFill>
                          <a:effectLst/>
                          <a:latin typeface="Times New Roman" panose="02020603050405020304" pitchFamily="18" charset="0"/>
                        </a:rPr>
                        <a:t>(наименование и место публикации)</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0"/>
                  </a:ext>
                </a:extLst>
              </a:tr>
              <a:tr h="656916">
                <a:tc gridSpan="29">
                  <a:txBody>
                    <a:bodyPr/>
                    <a:lstStyle/>
                    <a:p>
                      <a:pPr algn="l" fontAlgn="t"/>
                      <a:r>
                        <a:rPr lang="ru-RU" sz="900" b="0" i="0" u="none" strike="sngStrike" dirty="0">
                          <a:solidFill>
                            <a:srgbClr val="C00000"/>
                          </a:solidFill>
                          <a:effectLst/>
                          <a:latin typeface="Times New Roman" panose="02020603050405020304" pitchFamily="18" charset="0"/>
                        </a:rPr>
                        <a:t>Наименование и место публикации отчета, содержащего информацию </a:t>
                      </a:r>
                      <a:br>
                        <a:rPr lang="ru-RU" sz="900" b="0" i="0" u="none" strike="sngStrike" dirty="0">
                          <a:solidFill>
                            <a:srgbClr val="C00000"/>
                          </a:solidFill>
                          <a:effectLst/>
                          <a:latin typeface="Times New Roman" panose="02020603050405020304" pitchFamily="18" charset="0"/>
                        </a:rPr>
                      </a:br>
                      <a:r>
                        <a:rPr lang="ru-RU" sz="900" b="0" i="0" u="none" strike="sngStrike" dirty="0">
                          <a:solidFill>
                            <a:srgbClr val="C00000"/>
                          </a:solidFill>
                          <a:effectLst/>
                          <a:latin typeface="Times New Roman" panose="02020603050405020304" pitchFamily="18" charset="0"/>
                        </a:rPr>
                        <a:t>о результатах исполнения государственного (муниципального) задания </a:t>
                      </a:r>
                    </a:p>
                  </a:txBody>
                  <a:tcPr marL="8782" marR="8782" marT="878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900" b="0" i="0" u="none" strike="sngStrike">
                          <a:solidFill>
                            <a:srgbClr val="C00000"/>
                          </a:solidFill>
                          <a:effectLst/>
                          <a:latin typeface="Times New Roman" panose="02020603050405020304" pitchFamily="18" charset="0"/>
                        </a:rPr>
                        <a:t>080</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7">
                  <a:txBody>
                    <a:bodyPr/>
                    <a:lstStyle/>
                    <a:p>
                      <a:pPr algn="ctr" fontAlgn="ctr"/>
                      <a:r>
                        <a:rPr lang="ru-RU" sz="900" b="0" i="1" u="none" strike="sngStrike">
                          <a:solidFill>
                            <a:srgbClr val="C00000"/>
                          </a:solidFill>
                          <a:effectLst/>
                          <a:latin typeface="Times New Roman" panose="02020603050405020304" pitchFamily="18" charset="0"/>
                        </a:rPr>
                        <a:t>(да/нет)</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a:solidFill>
                            <a:srgbClr val="C00000"/>
                          </a:solidFill>
                          <a:effectLst/>
                          <a:latin typeface="Times New Roman" panose="02020603050405020304" pitchFamily="18" charset="0"/>
                        </a:rPr>
                        <a:t>(№ и дата правового акта)</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7">
                  <a:txBody>
                    <a:bodyPr/>
                    <a:lstStyle/>
                    <a:p>
                      <a:pPr algn="ctr" fontAlgn="ctr"/>
                      <a:r>
                        <a:rPr lang="ru-RU" sz="900" b="0" i="1" u="none" strike="sngStrike" dirty="0">
                          <a:solidFill>
                            <a:srgbClr val="C00000"/>
                          </a:solidFill>
                          <a:effectLst/>
                          <a:latin typeface="Times New Roman" panose="02020603050405020304" pitchFamily="18" charset="0"/>
                        </a:rPr>
                        <a:t>(наименование и место публикации)</a:t>
                      </a:r>
                    </a:p>
                  </a:txBody>
                  <a:tcPr marL="8782" marR="8782" marT="87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1"/>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2463675867"/>
              </p:ext>
            </p:extLst>
          </p:nvPr>
        </p:nvGraphicFramePr>
        <p:xfrm>
          <a:off x="5883026" y="1634689"/>
          <a:ext cx="6251420" cy="4502150"/>
        </p:xfrm>
        <a:graphic>
          <a:graphicData uri="http://schemas.openxmlformats.org/drawingml/2006/table">
            <a:tbl>
              <a:tblPr/>
              <a:tblGrid>
                <a:gridCol w="1678621">
                  <a:extLst>
                    <a:ext uri="{9D8B030D-6E8A-4147-A177-3AD203B41FA5}">
                      <a16:colId xmlns:a16="http://schemas.microsoft.com/office/drawing/2014/main" val="20000"/>
                    </a:ext>
                  </a:extLst>
                </a:gridCol>
                <a:gridCol w="463069">
                  <a:extLst>
                    <a:ext uri="{9D8B030D-6E8A-4147-A177-3AD203B41FA5}">
                      <a16:colId xmlns:a16="http://schemas.microsoft.com/office/drawing/2014/main" val="20001"/>
                    </a:ext>
                  </a:extLst>
                </a:gridCol>
                <a:gridCol w="984020">
                  <a:extLst>
                    <a:ext uri="{9D8B030D-6E8A-4147-A177-3AD203B41FA5}">
                      <a16:colId xmlns:a16="http://schemas.microsoft.com/office/drawing/2014/main" val="20002"/>
                    </a:ext>
                  </a:extLst>
                </a:gridCol>
                <a:gridCol w="1562855">
                  <a:extLst>
                    <a:ext uri="{9D8B030D-6E8A-4147-A177-3AD203B41FA5}">
                      <a16:colId xmlns:a16="http://schemas.microsoft.com/office/drawing/2014/main" val="20003"/>
                    </a:ext>
                  </a:extLst>
                </a:gridCol>
                <a:gridCol w="1562855">
                  <a:extLst>
                    <a:ext uri="{9D8B030D-6E8A-4147-A177-3AD203B41FA5}">
                      <a16:colId xmlns:a16="http://schemas.microsoft.com/office/drawing/2014/main" val="20004"/>
                    </a:ext>
                  </a:extLst>
                </a:gridCol>
              </a:tblGrid>
              <a:tr h="316865">
                <a:tc>
                  <a:txBody>
                    <a:bodyPr/>
                    <a:lstStyle/>
                    <a:p>
                      <a:pPr algn="l" fontAlgn="t"/>
                      <a:r>
                        <a:rPr lang="ru-RU" sz="900" b="0" i="0" u="none" strike="noStrike">
                          <a:effectLst/>
                          <a:latin typeface="Times New Roman" panose="02020603050405020304" pitchFamily="18" charset="0"/>
                        </a:rPr>
                        <a:t>Наличие наблюдательного совета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(органа управления учреждением)</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090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7200">
                <a:tc>
                  <a:txBody>
                    <a:bodyPr/>
                    <a:lstStyle/>
                    <a:p>
                      <a:pPr algn="l" fontAlgn="t"/>
                      <a:r>
                        <a:rPr lang="ru-RU" sz="900" b="0" i="0" u="none" strike="noStrike">
                          <a:effectLst/>
                          <a:latin typeface="Times New Roman" panose="02020603050405020304" pitchFamily="18" charset="0"/>
                        </a:rPr>
                        <a:t>Изменение состава наблюдательного совета (органа управления учреждением)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(описание изменений)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l" fontAlgn="t"/>
                      <a:r>
                        <a:rPr lang="ru-RU" sz="900" b="0" i="0" u="none" strike="noStrike">
                          <a:effectLst/>
                          <a:latin typeface="Times New Roman" panose="02020603050405020304" pitchFamily="18" charset="0"/>
                        </a:rPr>
                        <a:t>Изменение полномочий наблюдательного совета (органа управления учреждением)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(описание изменений)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6865">
                <a:tc>
                  <a:txBody>
                    <a:bodyPr/>
                    <a:lstStyle/>
                    <a:p>
                      <a:pPr algn="l" fontAlgn="t"/>
                      <a:r>
                        <a:rPr lang="ru-RU" sz="900" b="0" i="0" u="none" strike="noStrike">
                          <a:effectLst/>
                          <a:latin typeface="Times New Roman" panose="02020603050405020304" pitchFamily="18" charset="0"/>
                        </a:rPr>
                        <a:t>Изменение состава полномочий учреждения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(описание изменений)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83565">
                <a:tc>
                  <a:txBody>
                    <a:bodyPr/>
                    <a:lstStyle/>
                    <a:p>
                      <a:pPr algn="l" fontAlgn="t"/>
                      <a:r>
                        <a:rPr lang="ru-RU" sz="900" b="0" i="0" u="none" strike="noStrike">
                          <a:effectLst/>
                          <a:latin typeface="Times New Roman" panose="02020603050405020304" pitchFamily="18" charset="0"/>
                        </a:rPr>
                        <a:t>Передача полномочий по ведению бухгалтерского учета иной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организации (централизованной бухгалтерии)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(да/нет)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правового акта)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(наименование, ИНН централизованной бухгалтерии, дата передачи полномочий)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002665">
                <a:tc>
                  <a:txBody>
                    <a:bodyPr/>
                    <a:lstStyle/>
                    <a:p>
                      <a:pPr algn="l" fontAlgn="t"/>
                      <a:r>
                        <a:rPr lang="ru-RU" sz="900" b="0" i="0" u="none" strike="noStrike">
                          <a:effectLst/>
                          <a:latin typeface="Times New Roman" panose="02020603050405020304" pitchFamily="18" charset="0"/>
                        </a:rPr>
                        <a:t>Сведения о правопреемственности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по всем обязательствам реорганизуемого (преобразуемого) субъекта отчетности в отношении </a:t>
                      </a:r>
                      <a:br>
                        <a:rPr lang="ru-RU" sz="900" b="0" i="0" u="none" strike="noStrike">
                          <a:effectLst/>
                          <a:latin typeface="Times New Roman" panose="02020603050405020304" pitchFamily="18" charset="0"/>
                        </a:rPr>
                      </a:br>
                      <a:r>
                        <a:rPr lang="ru-RU" sz="900" b="0" i="0" u="none" strike="noStrike">
                          <a:effectLst/>
                          <a:latin typeface="Times New Roman" panose="02020603050405020304" pitchFamily="18" charset="0"/>
                        </a:rPr>
                        <a:t>всех кредиторов и должников, включая и обязательства, оспариваемые в суде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и дата документа)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12470">
                <a:tc>
                  <a:txBody>
                    <a:bodyPr/>
                    <a:lstStyle/>
                    <a:p>
                      <a:pPr algn="l" fontAlgn="t"/>
                      <a:r>
                        <a:rPr lang="ru-RU" sz="900" b="0" i="0" u="none" strike="noStrike">
                          <a:effectLst/>
                          <a:latin typeface="Times New Roman" panose="02020603050405020304" pitchFamily="18" charset="0"/>
                        </a:rPr>
                        <a:t>Иная информация, характеризующая показатели деятельности реорганизуемого (преобразуемого) субъекта отчетности за отчетный период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8120">
                <a:tc>
                  <a:txBody>
                    <a:bodyPr/>
                    <a:lstStyle/>
                    <a:p>
                      <a:pPr algn="l" fontAlgn="t"/>
                      <a:r>
                        <a:rPr lang="ru-RU" sz="900" b="0" i="0" u="none" strike="noStrike">
                          <a:effectLst/>
                          <a:latin typeface="Times New Roman" panose="02020603050405020304" pitchFamily="18" charset="0"/>
                        </a:rPr>
                        <a:t>Иной показатель:</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0" u="none" strike="noStrike">
                          <a:effectLst/>
                          <a:latin typeface="Times New Roman" panose="02020603050405020304" pitchFamily="18" charset="0"/>
                        </a:rPr>
                        <a:t>160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9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2069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8</a:t>
            </a:fld>
            <a:endParaRPr lang="ru-RU" dirty="0">
              <a:solidFill>
                <a:srgbClr val="44546A"/>
              </a:solidFill>
            </a:endParaRPr>
          </a:p>
        </p:txBody>
      </p:sp>
      <p:sp>
        <p:nvSpPr>
          <p:cNvPr id="8" name="TextBox 7"/>
          <p:cNvSpPr txBox="1"/>
          <p:nvPr/>
        </p:nvSpPr>
        <p:spPr>
          <a:xfrm>
            <a:off x="5021790" y="943898"/>
            <a:ext cx="2745694" cy="369332"/>
          </a:xfrm>
          <a:prstGeom prst="rect">
            <a:avLst/>
          </a:prstGeom>
          <a:noFill/>
        </p:spPr>
        <p:txBody>
          <a:bodyPr wrap="square" rtlCol="0">
            <a:spAutoFit/>
          </a:bodyPr>
          <a:lstStyle/>
          <a:p>
            <a:r>
              <a:rPr lang="ru-RU" dirty="0">
                <a:latin typeface="Century" panose="02040604050505020304" pitchFamily="18" charset="0"/>
              </a:rPr>
              <a:t>Таблица № 8 (33н)</a:t>
            </a:r>
          </a:p>
        </p:txBody>
      </p:sp>
      <p:graphicFrame>
        <p:nvGraphicFramePr>
          <p:cNvPr id="5" name="Таблица 4"/>
          <p:cNvGraphicFramePr>
            <a:graphicFrameLocks noGrp="1"/>
          </p:cNvGraphicFramePr>
          <p:nvPr>
            <p:extLst>
              <p:ext uri="{D42A27DB-BD31-4B8C-83A1-F6EECF244321}">
                <p14:modId xmlns:p14="http://schemas.microsoft.com/office/powerpoint/2010/main" val="2512710669"/>
              </p:ext>
            </p:extLst>
          </p:nvPr>
        </p:nvGraphicFramePr>
        <p:xfrm>
          <a:off x="110612" y="1461268"/>
          <a:ext cx="5877252" cy="4530090"/>
        </p:xfrm>
        <a:graphic>
          <a:graphicData uri="http://schemas.openxmlformats.org/drawingml/2006/table">
            <a:tbl>
              <a:tblPr/>
              <a:tblGrid>
                <a:gridCol w="54419">
                  <a:extLst>
                    <a:ext uri="{9D8B030D-6E8A-4147-A177-3AD203B41FA5}">
                      <a16:colId xmlns:a16="http://schemas.microsoft.com/office/drawing/2014/main" val="20000"/>
                    </a:ext>
                  </a:extLst>
                </a:gridCol>
                <a:gridCol w="54419">
                  <a:extLst>
                    <a:ext uri="{9D8B030D-6E8A-4147-A177-3AD203B41FA5}">
                      <a16:colId xmlns:a16="http://schemas.microsoft.com/office/drawing/2014/main" val="20001"/>
                    </a:ext>
                  </a:extLst>
                </a:gridCol>
                <a:gridCol w="54419">
                  <a:extLst>
                    <a:ext uri="{9D8B030D-6E8A-4147-A177-3AD203B41FA5}">
                      <a16:colId xmlns:a16="http://schemas.microsoft.com/office/drawing/2014/main" val="20002"/>
                    </a:ext>
                  </a:extLst>
                </a:gridCol>
                <a:gridCol w="54419">
                  <a:extLst>
                    <a:ext uri="{9D8B030D-6E8A-4147-A177-3AD203B41FA5}">
                      <a16:colId xmlns:a16="http://schemas.microsoft.com/office/drawing/2014/main" val="20003"/>
                    </a:ext>
                  </a:extLst>
                </a:gridCol>
                <a:gridCol w="54419">
                  <a:extLst>
                    <a:ext uri="{9D8B030D-6E8A-4147-A177-3AD203B41FA5}">
                      <a16:colId xmlns:a16="http://schemas.microsoft.com/office/drawing/2014/main" val="20004"/>
                    </a:ext>
                  </a:extLst>
                </a:gridCol>
                <a:gridCol w="54419">
                  <a:extLst>
                    <a:ext uri="{9D8B030D-6E8A-4147-A177-3AD203B41FA5}">
                      <a16:colId xmlns:a16="http://schemas.microsoft.com/office/drawing/2014/main" val="20005"/>
                    </a:ext>
                  </a:extLst>
                </a:gridCol>
                <a:gridCol w="54419">
                  <a:extLst>
                    <a:ext uri="{9D8B030D-6E8A-4147-A177-3AD203B41FA5}">
                      <a16:colId xmlns:a16="http://schemas.microsoft.com/office/drawing/2014/main" val="20006"/>
                    </a:ext>
                  </a:extLst>
                </a:gridCol>
                <a:gridCol w="54419">
                  <a:extLst>
                    <a:ext uri="{9D8B030D-6E8A-4147-A177-3AD203B41FA5}">
                      <a16:colId xmlns:a16="http://schemas.microsoft.com/office/drawing/2014/main" val="20007"/>
                    </a:ext>
                  </a:extLst>
                </a:gridCol>
                <a:gridCol w="54419">
                  <a:extLst>
                    <a:ext uri="{9D8B030D-6E8A-4147-A177-3AD203B41FA5}">
                      <a16:colId xmlns:a16="http://schemas.microsoft.com/office/drawing/2014/main" val="20008"/>
                    </a:ext>
                  </a:extLst>
                </a:gridCol>
                <a:gridCol w="54419">
                  <a:extLst>
                    <a:ext uri="{9D8B030D-6E8A-4147-A177-3AD203B41FA5}">
                      <a16:colId xmlns:a16="http://schemas.microsoft.com/office/drawing/2014/main" val="20009"/>
                    </a:ext>
                  </a:extLst>
                </a:gridCol>
                <a:gridCol w="54419">
                  <a:extLst>
                    <a:ext uri="{9D8B030D-6E8A-4147-A177-3AD203B41FA5}">
                      <a16:colId xmlns:a16="http://schemas.microsoft.com/office/drawing/2014/main" val="20010"/>
                    </a:ext>
                  </a:extLst>
                </a:gridCol>
                <a:gridCol w="54419">
                  <a:extLst>
                    <a:ext uri="{9D8B030D-6E8A-4147-A177-3AD203B41FA5}">
                      <a16:colId xmlns:a16="http://schemas.microsoft.com/office/drawing/2014/main" val="20011"/>
                    </a:ext>
                  </a:extLst>
                </a:gridCol>
                <a:gridCol w="54419">
                  <a:extLst>
                    <a:ext uri="{9D8B030D-6E8A-4147-A177-3AD203B41FA5}">
                      <a16:colId xmlns:a16="http://schemas.microsoft.com/office/drawing/2014/main" val="20012"/>
                    </a:ext>
                  </a:extLst>
                </a:gridCol>
                <a:gridCol w="54419">
                  <a:extLst>
                    <a:ext uri="{9D8B030D-6E8A-4147-A177-3AD203B41FA5}">
                      <a16:colId xmlns:a16="http://schemas.microsoft.com/office/drawing/2014/main" val="20013"/>
                    </a:ext>
                  </a:extLst>
                </a:gridCol>
                <a:gridCol w="54419">
                  <a:extLst>
                    <a:ext uri="{9D8B030D-6E8A-4147-A177-3AD203B41FA5}">
                      <a16:colId xmlns:a16="http://schemas.microsoft.com/office/drawing/2014/main" val="20014"/>
                    </a:ext>
                  </a:extLst>
                </a:gridCol>
                <a:gridCol w="54419">
                  <a:extLst>
                    <a:ext uri="{9D8B030D-6E8A-4147-A177-3AD203B41FA5}">
                      <a16:colId xmlns:a16="http://schemas.microsoft.com/office/drawing/2014/main" val="20015"/>
                    </a:ext>
                  </a:extLst>
                </a:gridCol>
                <a:gridCol w="54419">
                  <a:extLst>
                    <a:ext uri="{9D8B030D-6E8A-4147-A177-3AD203B41FA5}">
                      <a16:colId xmlns:a16="http://schemas.microsoft.com/office/drawing/2014/main" val="20016"/>
                    </a:ext>
                  </a:extLst>
                </a:gridCol>
                <a:gridCol w="54419">
                  <a:extLst>
                    <a:ext uri="{9D8B030D-6E8A-4147-A177-3AD203B41FA5}">
                      <a16:colId xmlns:a16="http://schemas.microsoft.com/office/drawing/2014/main" val="20017"/>
                    </a:ext>
                  </a:extLst>
                </a:gridCol>
                <a:gridCol w="54419">
                  <a:extLst>
                    <a:ext uri="{9D8B030D-6E8A-4147-A177-3AD203B41FA5}">
                      <a16:colId xmlns:a16="http://schemas.microsoft.com/office/drawing/2014/main" val="20018"/>
                    </a:ext>
                  </a:extLst>
                </a:gridCol>
                <a:gridCol w="54419">
                  <a:extLst>
                    <a:ext uri="{9D8B030D-6E8A-4147-A177-3AD203B41FA5}">
                      <a16:colId xmlns:a16="http://schemas.microsoft.com/office/drawing/2014/main" val="20019"/>
                    </a:ext>
                  </a:extLst>
                </a:gridCol>
                <a:gridCol w="54419">
                  <a:extLst>
                    <a:ext uri="{9D8B030D-6E8A-4147-A177-3AD203B41FA5}">
                      <a16:colId xmlns:a16="http://schemas.microsoft.com/office/drawing/2014/main" val="20020"/>
                    </a:ext>
                  </a:extLst>
                </a:gridCol>
                <a:gridCol w="54419">
                  <a:extLst>
                    <a:ext uri="{9D8B030D-6E8A-4147-A177-3AD203B41FA5}">
                      <a16:colId xmlns:a16="http://schemas.microsoft.com/office/drawing/2014/main" val="20021"/>
                    </a:ext>
                  </a:extLst>
                </a:gridCol>
                <a:gridCol w="54419">
                  <a:extLst>
                    <a:ext uri="{9D8B030D-6E8A-4147-A177-3AD203B41FA5}">
                      <a16:colId xmlns:a16="http://schemas.microsoft.com/office/drawing/2014/main" val="20022"/>
                    </a:ext>
                  </a:extLst>
                </a:gridCol>
                <a:gridCol w="54419">
                  <a:extLst>
                    <a:ext uri="{9D8B030D-6E8A-4147-A177-3AD203B41FA5}">
                      <a16:colId xmlns:a16="http://schemas.microsoft.com/office/drawing/2014/main" val="20023"/>
                    </a:ext>
                  </a:extLst>
                </a:gridCol>
                <a:gridCol w="54419">
                  <a:extLst>
                    <a:ext uri="{9D8B030D-6E8A-4147-A177-3AD203B41FA5}">
                      <a16:colId xmlns:a16="http://schemas.microsoft.com/office/drawing/2014/main" val="20024"/>
                    </a:ext>
                  </a:extLst>
                </a:gridCol>
                <a:gridCol w="54419">
                  <a:extLst>
                    <a:ext uri="{9D8B030D-6E8A-4147-A177-3AD203B41FA5}">
                      <a16:colId xmlns:a16="http://schemas.microsoft.com/office/drawing/2014/main" val="20025"/>
                    </a:ext>
                  </a:extLst>
                </a:gridCol>
                <a:gridCol w="54419">
                  <a:extLst>
                    <a:ext uri="{9D8B030D-6E8A-4147-A177-3AD203B41FA5}">
                      <a16:colId xmlns:a16="http://schemas.microsoft.com/office/drawing/2014/main" val="20026"/>
                    </a:ext>
                  </a:extLst>
                </a:gridCol>
                <a:gridCol w="54419">
                  <a:extLst>
                    <a:ext uri="{9D8B030D-6E8A-4147-A177-3AD203B41FA5}">
                      <a16:colId xmlns:a16="http://schemas.microsoft.com/office/drawing/2014/main" val="20027"/>
                    </a:ext>
                  </a:extLst>
                </a:gridCol>
                <a:gridCol w="54419">
                  <a:extLst>
                    <a:ext uri="{9D8B030D-6E8A-4147-A177-3AD203B41FA5}">
                      <a16:colId xmlns:a16="http://schemas.microsoft.com/office/drawing/2014/main" val="20028"/>
                    </a:ext>
                  </a:extLst>
                </a:gridCol>
                <a:gridCol w="54419">
                  <a:extLst>
                    <a:ext uri="{9D8B030D-6E8A-4147-A177-3AD203B41FA5}">
                      <a16:colId xmlns:a16="http://schemas.microsoft.com/office/drawing/2014/main" val="20029"/>
                    </a:ext>
                  </a:extLst>
                </a:gridCol>
                <a:gridCol w="54419">
                  <a:extLst>
                    <a:ext uri="{9D8B030D-6E8A-4147-A177-3AD203B41FA5}">
                      <a16:colId xmlns:a16="http://schemas.microsoft.com/office/drawing/2014/main" val="20030"/>
                    </a:ext>
                  </a:extLst>
                </a:gridCol>
                <a:gridCol w="54419">
                  <a:extLst>
                    <a:ext uri="{9D8B030D-6E8A-4147-A177-3AD203B41FA5}">
                      <a16:colId xmlns:a16="http://schemas.microsoft.com/office/drawing/2014/main" val="20031"/>
                    </a:ext>
                  </a:extLst>
                </a:gridCol>
                <a:gridCol w="54419">
                  <a:extLst>
                    <a:ext uri="{9D8B030D-6E8A-4147-A177-3AD203B41FA5}">
                      <a16:colId xmlns:a16="http://schemas.microsoft.com/office/drawing/2014/main" val="20032"/>
                    </a:ext>
                  </a:extLst>
                </a:gridCol>
                <a:gridCol w="54419">
                  <a:extLst>
                    <a:ext uri="{9D8B030D-6E8A-4147-A177-3AD203B41FA5}">
                      <a16:colId xmlns:a16="http://schemas.microsoft.com/office/drawing/2014/main" val="20033"/>
                    </a:ext>
                  </a:extLst>
                </a:gridCol>
                <a:gridCol w="54419">
                  <a:extLst>
                    <a:ext uri="{9D8B030D-6E8A-4147-A177-3AD203B41FA5}">
                      <a16:colId xmlns:a16="http://schemas.microsoft.com/office/drawing/2014/main" val="20034"/>
                    </a:ext>
                  </a:extLst>
                </a:gridCol>
                <a:gridCol w="54419">
                  <a:extLst>
                    <a:ext uri="{9D8B030D-6E8A-4147-A177-3AD203B41FA5}">
                      <a16:colId xmlns:a16="http://schemas.microsoft.com/office/drawing/2014/main" val="20035"/>
                    </a:ext>
                  </a:extLst>
                </a:gridCol>
                <a:gridCol w="54419">
                  <a:extLst>
                    <a:ext uri="{9D8B030D-6E8A-4147-A177-3AD203B41FA5}">
                      <a16:colId xmlns:a16="http://schemas.microsoft.com/office/drawing/2014/main" val="20036"/>
                    </a:ext>
                  </a:extLst>
                </a:gridCol>
                <a:gridCol w="54419">
                  <a:extLst>
                    <a:ext uri="{9D8B030D-6E8A-4147-A177-3AD203B41FA5}">
                      <a16:colId xmlns:a16="http://schemas.microsoft.com/office/drawing/2014/main" val="20037"/>
                    </a:ext>
                  </a:extLst>
                </a:gridCol>
                <a:gridCol w="54419">
                  <a:extLst>
                    <a:ext uri="{9D8B030D-6E8A-4147-A177-3AD203B41FA5}">
                      <a16:colId xmlns:a16="http://schemas.microsoft.com/office/drawing/2014/main" val="20038"/>
                    </a:ext>
                  </a:extLst>
                </a:gridCol>
                <a:gridCol w="54419">
                  <a:extLst>
                    <a:ext uri="{9D8B030D-6E8A-4147-A177-3AD203B41FA5}">
                      <a16:colId xmlns:a16="http://schemas.microsoft.com/office/drawing/2014/main" val="20039"/>
                    </a:ext>
                  </a:extLst>
                </a:gridCol>
                <a:gridCol w="54419">
                  <a:extLst>
                    <a:ext uri="{9D8B030D-6E8A-4147-A177-3AD203B41FA5}">
                      <a16:colId xmlns:a16="http://schemas.microsoft.com/office/drawing/2014/main" val="20040"/>
                    </a:ext>
                  </a:extLst>
                </a:gridCol>
                <a:gridCol w="54419">
                  <a:extLst>
                    <a:ext uri="{9D8B030D-6E8A-4147-A177-3AD203B41FA5}">
                      <a16:colId xmlns:a16="http://schemas.microsoft.com/office/drawing/2014/main" val="20041"/>
                    </a:ext>
                  </a:extLst>
                </a:gridCol>
                <a:gridCol w="54419">
                  <a:extLst>
                    <a:ext uri="{9D8B030D-6E8A-4147-A177-3AD203B41FA5}">
                      <a16:colId xmlns:a16="http://schemas.microsoft.com/office/drawing/2014/main" val="20042"/>
                    </a:ext>
                  </a:extLst>
                </a:gridCol>
                <a:gridCol w="54419">
                  <a:extLst>
                    <a:ext uri="{9D8B030D-6E8A-4147-A177-3AD203B41FA5}">
                      <a16:colId xmlns:a16="http://schemas.microsoft.com/office/drawing/2014/main" val="20043"/>
                    </a:ext>
                  </a:extLst>
                </a:gridCol>
                <a:gridCol w="54419">
                  <a:extLst>
                    <a:ext uri="{9D8B030D-6E8A-4147-A177-3AD203B41FA5}">
                      <a16:colId xmlns:a16="http://schemas.microsoft.com/office/drawing/2014/main" val="20044"/>
                    </a:ext>
                  </a:extLst>
                </a:gridCol>
                <a:gridCol w="54419">
                  <a:extLst>
                    <a:ext uri="{9D8B030D-6E8A-4147-A177-3AD203B41FA5}">
                      <a16:colId xmlns:a16="http://schemas.microsoft.com/office/drawing/2014/main" val="20045"/>
                    </a:ext>
                  </a:extLst>
                </a:gridCol>
                <a:gridCol w="54419">
                  <a:extLst>
                    <a:ext uri="{9D8B030D-6E8A-4147-A177-3AD203B41FA5}">
                      <a16:colId xmlns:a16="http://schemas.microsoft.com/office/drawing/2014/main" val="20046"/>
                    </a:ext>
                  </a:extLst>
                </a:gridCol>
                <a:gridCol w="54419">
                  <a:extLst>
                    <a:ext uri="{9D8B030D-6E8A-4147-A177-3AD203B41FA5}">
                      <a16:colId xmlns:a16="http://schemas.microsoft.com/office/drawing/2014/main" val="20047"/>
                    </a:ext>
                  </a:extLst>
                </a:gridCol>
                <a:gridCol w="54419">
                  <a:extLst>
                    <a:ext uri="{9D8B030D-6E8A-4147-A177-3AD203B41FA5}">
                      <a16:colId xmlns:a16="http://schemas.microsoft.com/office/drawing/2014/main" val="20048"/>
                    </a:ext>
                  </a:extLst>
                </a:gridCol>
                <a:gridCol w="54419">
                  <a:extLst>
                    <a:ext uri="{9D8B030D-6E8A-4147-A177-3AD203B41FA5}">
                      <a16:colId xmlns:a16="http://schemas.microsoft.com/office/drawing/2014/main" val="20049"/>
                    </a:ext>
                  </a:extLst>
                </a:gridCol>
                <a:gridCol w="54419">
                  <a:extLst>
                    <a:ext uri="{9D8B030D-6E8A-4147-A177-3AD203B41FA5}">
                      <a16:colId xmlns:a16="http://schemas.microsoft.com/office/drawing/2014/main" val="20050"/>
                    </a:ext>
                  </a:extLst>
                </a:gridCol>
                <a:gridCol w="54419">
                  <a:extLst>
                    <a:ext uri="{9D8B030D-6E8A-4147-A177-3AD203B41FA5}">
                      <a16:colId xmlns:a16="http://schemas.microsoft.com/office/drawing/2014/main" val="20051"/>
                    </a:ext>
                  </a:extLst>
                </a:gridCol>
                <a:gridCol w="54419">
                  <a:extLst>
                    <a:ext uri="{9D8B030D-6E8A-4147-A177-3AD203B41FA5}">
                      <a16:colId xmlns:a16="http://schemas.microsoft.com/office/drawing/2014/main" val="20052"/>
                    </a:ext>
                  </a:extLst>
                </a:gridCol>
                <a:gridCol w="54419">
                  <a:extLst>
                    <a:ext uri="{9D8B030D-6E8A-4147-A177-3AD203B41FA5}">
                      <a16:colId xmlns:a16="http://schemas.microsoft.com/office/drawing/2014/main" val="20053"/>
                    </a:ext>
                  </a:extLst>
                </a:gridCol>
                <a:gridCol w="54419">
                  <a:extLst>
                    <a:ext uri="{9D8B030D-6E8A-4147-A177-3AD203B41FA5}">
                      <a16:colId xmlns:a16="http://schemas.microsoft.com/office/drawing/2014/main" val="20054"/>
                    </a:ext>
                  </a:extLst>
                </a:gridCol>
                <a:gridCol w="54419">
                  <a:extLst>
                    <a:ext uri="{9D8B030D-6E8A-4147-A177-3AD203B41FA5}">
                      <a16:colId xmlns:a16="http://schemas.microsoft.com/office/drawing/2014/main" val="20055"/>
                    </a:ext>
                  </a:extLst>
                </a:gridCol>
                <a:gridCol w="54419">
                  <a:extLst>
                    <a:ext uri="{9D8B030D-6E8A-4147-A177-3AD203B41FA5}">
                      <a16:colId xmlns:a16="http://schemas.microsoft.com/office/drawing/2014/main" val="20056"/>
                    </a:ext>
                  </a:extLst>
                </a:gridCol>
                <a:gridCol w="54419">
                  <a:extLst>
                    <a:ext uri="{9D8B030D-6E8A-4147-A177-3AD203B41FA5}">
                      <a16:colId xmlns:a16="http://schemas.microsoft.com/office/drawing/2014/main" val="20057"/>
                    </a:ext>
                  </a:extLst>
                </a:gridCol>
                <a:gridCol w="54419">
                  <a:extLst>
                    <a:ext uri="{9D8B030D-6E8A-4147-A177-3AD203B41FA5}">
                      <a16:colId xmlns:a16="http://schemas.microsoft.com/office/drawing/2014/main" val="20058"/>
                    </a:ext>
                  </a:extLst>
                </a:gridCol>
                <a:gridCol w="54419">
                  <a:extLst>
                    <a:ext uri="{9D8B030D-6E8A-4147-A177-3AD203B41FA5}">
                      <a16:colId xmlns:a16="http://schemas.microsoft.com/office/drawing/2014/main" val="20059"/>
                    </a:ext>
                  </a:extLst>
                </a:gridCol>
                <a:gridCol w="54419">
                  <a:extLst>
                    <a:ext uri="{9D8B030D-6E8A-4147-A177-3AD203B41FA5}">
                      <a16:colId xmlns:a16="http://schemas.microsoft.com/office/drawing/2014/main" val="20060"/>
                    </a:ext>
                  </a:extLst>
                </a:gridCol>
                <a:gridCol w="54419">
                  <a:extLst>
                    <a:ext uri="{9D8B030D-6E8A-4147-A177-3AD203B41FA5}">
                      <a16:colId xmlns:a16="http://schemas.microsoft.com/office/drawing/2014/main" val="20061"/>
                    </a:ext>
                  </a:extLst>
                </a:gridCol>
                <a:gridCol w="54419">
                  <a:extLst>
                    <a:ext uri="{9D8B030D-6E8A-4147-A177-3AD203B41FA5}">
                      <a16:colId xmlns:a16="http://schemas.microsoft.com/office/drawing/2014/main" val="20062"/>
                    </a:ext>
                  </a:extLst>
                </a:gridCol>
                <a:gridCol w="54419">
                  <a:extLst>
                    <a:ext uri="{9D8B030D-6E8A-4147-A177-3AD203B41FA5}">
                      <a16:colId xmlns:a16="http://schemas.microsoft.com/office/drawing/2014/main" val="20063"/>
                    </a:ext>
                  </a:extLst>
                </a:gridCol>
                <a:gridCol w="54419">
                  <a:extLst>
                    <a:ext uri="{9D8B030D-6E8A-4147-A177-3AD203B41FA5}">
                      <a16:colId xmlns:a16="http://schemas.microsoft.com/office/drawing/2014/main" val="20064"/>
                    </a:ext>
                  </a:extLst>
                </a:gridCol>
                <a:gridCol w="54419">
                  <a:extLst>
                    <a:ext uri="{9D8B030D-6E8A-4147-A177-3AD203B41FA5}">
                      <a16:colId xmlns:a16="http://schemas.microsoft.com/office/drawing/2014/main" val="20065"/>
                    </a:ext>
                  </a:extLst>
                </a:gridCol>
                <a:gridCol w="54419">
                  <a:extLst>
                    <a:ext uri="{9D8B030D-6E8A-4147-A177-3AD203B41FA5}">
                      <a16:colId xmlns:a16="http://schemas.microsoft.com/office/drawing/2014/main" val="20066"/>
                    </a:ext>
                  </a:extLst>
                </a:gridCol>
                <a:gridCol w="54419">
                  <a:extLst>
                    <a:ext uri="{9D8B030D-6E8A-4147-A177-3AD203B41FA5}">
                      <a16:colId xmlns:a16="http://schemas.microsoft.com/office/drawing/2014/main" val="20067"/>
                    </a:ext>
                  </a:extLst>
                </a:gridCol>
                <a:gridCol w="54419">
                  <a:extLst>
                    <a:ext uri="{9D8B030D-6E8A-4147-A177-3AD203B41FA5}">
                      <a16:colId xmlns:a16="http://schemas.microsoft.com/office/drawing/2014/main" val="20068"/>
                    </a:ext>
                  </a:extLst>
                </a:gridCol>
                <a:gridCol w="54419">
                  <a:extLst>
                    <a:ext uri="{9D8B030D-6E8A-4147-A177-3AD203B41FA5}">
                      <a16:colId xmlns:a16="http://schemas.microsoft.com/office/drawing/2014/main" val="20069"/>
                    </a:ext>
                  </a:extLst>
                </a:gridCol>
                <a:gridCol w="54419">
                  <a:extLst>
                    <a:ext uri="{9D8B030D-6E8A-4147-A177-3AD203B41FA5}">
                      <a16:colId xmlns:a16="http://schemas.microsoft.com/office/drawing/2014/main" val="20070"/>
                    </a:ext>
                  </a:extLst>
                </a:gridCol>
                <a:gridCol w="54419">
                  <a:extLst>
                    <a:ext uri="{9D8B030D-6E8A-4147-A177-3AD203B41FA5}">
                      <a16:colId xmlns:a16="http://schemas.microsoft.com/office/drawing/2014/main" val="20071"/>
                    </a:ext>
                  </a:extLst>
                </a:gridCol>
                <a:gridCol w="54419">
                  <a:extLst>
                    <a:ext uri="{9D8B030D-6E8A-4147-A177-3AD203B41FA5}">
                      <a16:colId xmlns:a16="http://schemas.microsoft.com/office/drawing/2014/main" val="20072"/>
                    </a:ext>
                  </a:extLst>
                </a:gridCol>
                <a:gridCol w="54419">
                  <a:extLst>
                    <a:ext uri="{9D8B030D-6E8A-4147-A177-3AD203B41FA5}">
                      <a16:colId xmlns:a16="http://schemas.microsoft.com/office/drawing/2014/main" val="20073"/>
                    </a:ext>
                  </a:extLst>
                </a:gridCol>
                <a:gridCol w="54419">
                  <a:extLst>
                    <a:ext uri="{9D8B030D-6E8A-4147-A177-3AD203B41FA5}">
                      <a16:colId xmlns:a16="http://schemas.microsoft.com/office/drawing/2014/main" val="20074"/>
                    </a:ext>
                  </a:extLst>
                </a:gridCol>
                <a:gridCol w="54419">
                  <a:extLst>
                    <a:ext uri="{9D8B030D-6E8A-4147-A177-3AD203B41FA5}">
                      <a16:colId xmlns:a16="http://schemas.microsoft.com/office/drawing/2014/main" val="20075"/>
                    </a:ext>
                  </a:extLst>
                </a:gridCol>
                <a:gridCol w="54419">
                  <a:extLst>
                    <a:ext uri="{9D8B030D-6E8A-4147-A177-3AD203B41FA5}">
                      <a16:colId xmlns:a16="http://schemas.microsoft.com/office/drawing/2014/main" val="20076"/>
                    </a:ext>
                  </a:extLst>
                </a:gridCol>
                <a:gridCol w="54419">
                  <a:extLst>
                    <a:ext uri="{9D8B030D-6E8A-4147-A177-3AD203B41FA5}">
                      <a16:colId xmlns:a16="http://schemas.microsoft.com/office/drawing/2014/main" val="20077"/>
                    </a:ext>
                  </a:extLst>
                </a:gridCol>
                <a:gridCol w="54419">
                  <a:extLst>
                    <a:ext uri="{9D8B030D-6E8A-4147-A177-3AD203B41FA5}">
                      <a16:colId xmlns:a16="http://schemas.microsoft.com/office/drawing/2014/main" val="20078"/>
                    </a:ext>
                  </a:extLst>
                </a:gridCol>
                <a:gridCol w="54419">
                  <a:extLst>
                    <a:ext uri="{9D8B030D-6E8A-4147-A177-3AD203B41FA5}">
                      <a16:colId xmlns:a16="http://schemas.microsoft.com/office/drawing/2014/main" val="20079"/>
                    </a:ext>
                  </a:extLst>
                </a:gridCol>
                <a:gridCol w="54419">
                  <a:extLst>
                    <a:ext uri="{9D8B030D-6E8A-4147-A177-3AD203B41FA5}">
                      <a16:colId xmlns:a16="http://schemas.microsoft.com/office/drawing/2014/main" val="20080"/>
                    </a:ext>
                  </a:extLst>
                </a:gridCol>
                <a:gridCol w="54419">
                  <a:extLst>
                    <a:ext uri="{9D8B030D-6E8A-4147-A177-3AD203B41FA5}">
                      <a16:colId xmlns:a16="http://schemas.microsoft.com/office/drawing/2014/main" val="20081"/>
                    </a:ext>
                  </a:extLst>
                </a:gridCol>
                <a:gridCol w="54419">
                  <a:extLst>
                    <a:ext uri="{9D8B030D-6E8A-4147-A177-3AD203B41FA5}">
                      <a16:colId xmlns:a16="http://schemas.microsoft.com/office/drawing/2014/main" val="20082"/>
                    </a:ext>
                  </a:extLst>
                </a:gridCol>
                <a:gridCol w="54419">
                  <a:extLst>
                    <a:ext uri="{9D8B030D-6E8A-4147-A177-3AD203B41FA5}">
                      <a16:colId xmlns:a16="http://schemas.microsoft.com/office/drawing/2014/main" val="20083"/>
                    </a:ext>
                  </a:extLst>
                </a:gridCol>
                <a:gridCol w="54419">
                  <a:extLst>
                    <a:ext uri="{9D8B030D-6E8A-4147-A177-3AD203B41FA5}">
                      <a16:colId xmlns:a16="http://schemas.microsoft.com/office/drawing/2014/main" val="20084"/>
                    </a:ext>
                  </a:extLst>
                </a:gridCol>
                <a:gridCol w="54419">
                  <a:extLst>
                    <a:ext uri="{9D8B030D-6E8A-4147-A177-3AD203B41FA5}">
                      <a16:colId xmlns:a16="http://schemas.microsoft.com/office/drawing/2014/main" val="20085"/>
                    </a:ext>
                  </a:extLst>
                </a:gridCol>
                <a:gridCol w="54419">
                  <a:extLst>
                    <a:ext uri="{9D8B030D-6E8A-4147-A177-3AD203B41FA5}">
                      <a16:colId xmlns:a16="http://schemas.microsoft.com/office/drawing/2014/main" val="20086"/>
                    </a:ext>
                  </a:extLst>
                </a:gridCol>
                <a:gridCol w="54419">
                  <a:extLst>
                    <a:ext uri="{9D8B030D-6E8A-4147-A177-3AD203B41FA5}">
                      <a16:colId xmlns:a16="http://schemas.microsoft.com/office/drawing/2014/main" val="20087"/>
                    </a:ext>
                  </a:extLst>
                </a:gridCol>
                <a:gridCol w="54419">
                  <a:extLst>
                    <a:ext uri="{9D8B030D-6E8A-4147-A177-3AD203B41FA5}">
                      <a16:colId xmlns:a16="http://schemas.microsoft.com/office/drawing/2014/main" val="20088"/>
                    </a:ext>
                  </a:extLst>
                </a:gridCol>
                <a:gridCol w="54419">
                  <a:extLst>
                    <a:ext uri="{9D8B030D-6E8A-4147-A177-3AD203B41FA5}">
                      <a16:colId xmlns:a16="http://schemas.microsoft.com/office/drawing/2014/main" val="20089"/>
                    </a:ext>
                  </a:extLst>
                </a:gridCol>
                <a:gridCol w="54419">
                  <a:extLst>
                    <a:ext uri="{9D8B030D-6E8A-4147-A177-3AD203B41FA5}">
                      <a16:colId xmlns:a16="http://schemas.microsoft.com/office/drawing/2014/main" val="20090"/>
                    </a:ext>
                  </a:extLst>
                </a:gridCol>
                <a:gridCol w="54419">
                  <a:extLst>
                    <a:ext uri="{9D8B030D-6E8A-4147-A177-3AD203B41FA5}">
                      <a16:colId xmlns:a16="http://schemas.microsoft.com/office/drawing/2014/main" val="20091"/>
                    </a:ext>
                  </a:extLst>
                </a:gridCol>
                <a:gridCol w="54419">
                  <a:extLst>
                    <a:ext uri="{9D8B030D-6E8A-4147-A177-3AD203B41FA5}">
                      <a16:colId xmlns:a16="http://schemas.microsoft.com/office/drawing/2014/main" val="20092"/>
                    </a:ext>
                  </a:extLst>
                </a:gridCol>
                <a:gridCol w="54419">
                  <a:extLst>
                    <a:ext uri="{9D8B030D-6E8A-4147-A177-3AD203B41FA5}">
                      <a16:colId xmlns:a16="http://schemas.microsoft.com/office/drawing/2014/main" val="20093"/>
                    </a:ext>
                  </a:extLst>
                </a:gridCol>
                <a:gridCol w="54419">
                  <a:extLst>
                    <a:ext uri="{9D8B030D-6E8A-4147-A177-3AD203B41FA5}">
                      <a16:colId xmlns:a16="http://schemas.microsoft.com/office/drawing/2014/main" val="20094"/>
                    </a:ext>
                  </a:extLst>
                </a:gridCol>
                <a:gridCol w="54419">
                  <a:extLst>
                    <a:ext uri="{9D8B030D-6E8A-4147-A177-3AD203B41FA5}">
                      <a16:colId xmlns:a16="http://schemas.microsoft.com/office/drawing/2014/main" val="20095"/>
                    </a:ext>
                  </a:extLst>
                </a:gridCol>
                <a:gridCol w="54419">
                  <a:extLst>
                    <a:ext uri="{9D8B030D-6E8A-4147-A177-3AD203B41FA5}">
                      <a16:colId xmlns:a16="http://schemas.microsoft.com/office/drawing/2014/main" val="20096"/>
                    </a:ext>
                  </a:extLst>
                </a:gridCol>
                <a:gridCol w="54419">
                  <a:extLst>
                    <a:ext uri="{9D8B030D-6E8A-4147-A177-3AD203B41FA5}">
                      <a16:colId xmlns:a16="http://schemas.microsoft.com/office/drawing/2014/main" val="20097"/>
                    </a:ext>
                  </a:extLst>
                </a:gridCol>
                <a:gridCol w="54419">
                  <a:extLst>
                    <a:ext uri="{9D8B030D-6E8A-4147-A177-3AD203B41FA5}">
                      <a16:colId xmlns:a16="http://schemas.microsoft.com/office/drawing/2014/main" val="20098"/>
                    </a:ext>
                  </a:extLst>
                </a:gridCol>
                <a:gridCol w="54419">
                  <a:extLst>
                    <a:ext uri="{9D8B030D-6E8A-4147-A177-3AD203B41FA5}">
                      <a16:colId xmlns:a16="http://schemas.microsoft.com/office/drawing/2014/main" val="20099"/>
                    </a:ext>
                  </a:extLst>
                </a:gridCol>
                <a:gridCol w="54419">
                  <a:extLst>
                    <a:ext uri="{9D8B030D-6E8A-4147-A177-3AD203B41FA5}">
                      <a16:colId xmlns:a16="http://schemas.microsoft.com/office/drawing/2014/main" val="20100"/>
                    </a:ext>
                  </a:extLst>
                </a:gridCol>
                <a:gridCol w="54419">
                  <a:extLst>
                    <a:ext uri="{9D8B030D-6E8A-4147-A177-3AD203B41FA5}">
                      <a16:colId xmlns:a16="http://schemas.microsoft.com/office/drawing/2014/main" val="20101"/>
                    </a:ext>
                  </a:extLst>
                </a:gridCol>
                <a:gridCol w="54419">
                  <a:extLst>
                    <a:ext uri="{9D8B030D-6E8A-4147-A177-3AD203B41FA5}">
                      <a16:colId xmlns:a16="http://schemas.microsoft.com/office/drawing/2014/main" val="20102"/>
                    </a:ext>
                  </a:extLst>
                </a:gridCol>
                <a:gridCol w="54419">
                  <a:extLst>
                    <a:ext uri="{9D8B030D-6E8A-4147-A177-3AD203B41FA5}">
                      <a16:colId xmlns:a16="http://schemas.microsoft.com/office/drawing/2014/main" val="20103"/>
                    </a:ext>
                  </a:extLst>
                </a:gridCol>
                <a:gridCol w="54419">
                  <a:extLst>
                    <a:ext uri="{9D8B030D-6E8A-4147-A177-3AD203B41FA5}">
                      <a16:colId xmlns:a16="http://schemas.microsoft.com/office/drawing/2014/main" val="20104"/>
                    </a:ext>
                  </a:extLst>
                </a:gridCol>
                <a:gridCol w="54419">
                  <a:extLst>
                    <a:ext uri="{9D8B030D-6E8A-4147-A177-3AD203B41FA5}">
                      <a16:colId xmlns:a16="http://schemas.microsoft.com/office/drawing/2014/main" val="20105"/>
                    </a:ext>
                  </a:extLst>
                </a:gridCol>
                <a:gridCol w="54419">
                  <a:extLst>
                    <a:ext uri="{9D8B030D-6E8A-4147-A177-3AD203B41FA5}">
                      <a16:colId xmlns:a16="http://schemas.microsoft.com/office/drawing/2014/main" val="20106"/>
                    </a:ext>
                  </a:extLst>
                </a:gridCol>
                <a:gridCol w="54419">
                  <a:extLst>
                    <a:ext uri="{9D8B030D-6E8A-4147-A177-3AD203B41FA5}">
                      <a16:colId xmlns:a16="http://schemas.microsoft.com/office/drawing/2014/main" val="20107"/>
                    </a:ext>
                  </a:extLst>
                </a:gridCol>
              </a:tblGrid>
              <a:tr h="171450">
                <a:tc gridSpan="108">
                  <a:txBody>
                    <a:bodyPr/>
                    <a:lstStyle/>
                    <a:p>
                      <a:pPr algn="ctr" fontAlgn="b"/>
                      <a:r>
                        <a:rPr lang="ru-RU" sz="1100" b="1" i="0" u="none" strike="noStrike" dirty="0">
                          <a:effectLst/>
                          <a:latin typeface="Times New Roman" panose="02020603050405020304" pitchFamily="18" charset="0"/>
                        </a:rPr>
                        <a:t>Сведения о результатах деятельности учреждения</a:t>
                      </a:r>
                    </a:p>
                  </a:txBody>
                  <a:tcPr marL="9525" marR="9525" marT="9525"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26365">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dirty="0">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0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925">
                <a:tc gridSpan="29">
                  <a:txBody>
                    <a:bodyPr/>
                    <a:lstStyle/>
                    <a:p>
                      <a:pPr algn="ctr" fontAlgn="ctr"/>
                      <a:r>
                        <a:rPr lang="ru-RU" sz="1000" b="1" i="0" u="none" strike="noStrike">
                          <a:effectLst/>
                          <a:latin typeface="Times New Roman" panose="02020603050405020304" pitchFamily="18" charset="0"/>
                        </a:rPr>
                        <a:t>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fontAlgn="ctr"/>
                      <a:r>
                        <a:rPr lang="ru-RU" sz="1000" b="1" i="0" u="none" strike="noStrike">
                          <a:effectLst/>
                          <a:latin typeface="Times New Roman" panose="02020603050405020304" pitchFamily="18" charset="0"/>
                        </a:rPr>
                        <a:t>Код строки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1" i="0" u="none" strike="noStrike">
                          <a:effectLst/>
                          <a:latin typeface="Times New Roman" panose="02020603050405020304" pitchFamily="18" charset="0"/>
                        </a:rPr>
                        <a:t>Критерии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1" i="0" u="none" strike="noStrike">
                          <a:effectLst/>
                          <a:latin typeface="Times New Roman" panose="02020603050405020304" pitchFamily="18" charset="0"/>
                        </a:rPr>
                        <a:t>Значение</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142875">
                <a:tc gridSpan="29">
                  <a:txBody>
                    <a:bodyPr/>
                    <a:lstStyle/>
                    <a:p>
                      <a:pPr algn="ctr" fontAlgn="b"/>
                      <a:r>
                        <a:rPr lang="ru-RU" sz="1000" b="0" i="0" u="none" strike="noStrike">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fontAlgn="b"/>
                      <a:r>
                        <a:rPr lang="ru-RU" sz="1000" b="0" i="0" u="none" strike="noStrike">
                          <a:effectLst/>
                          <a:latin typeface="Times New Roman" panose="02020603050405020304" pitchFamily="18"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b"/>
                      <a:r>
                        <a:rPr lang="ru-RU" sz="1000" b="0" i="0" u="none" strike="noStrike">
                          <a:effectLst/>
                          <a:latin typeface="Times New Roman" panose="02020603050405020304" pitchFamily="18"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b"/>
                      <a:r>
                        <a:rPr lang="ru-RU" sz="1000" b="0" i="0" u="none" strike="noStrike">
                          <a:effectLst/>
                          <a:latin typeface="Times New Roman" panose="02020603050405020304" pitchFamily="18"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304800">
                <a:tc rowSpan="3" gridSpan="29">
                  <a:txBody>
                    <a:bodyPr/>
                    <a:lstStyle/>
                    <a:p>
                      <a:pPr algn="l" fontAlgn="ctr"/>
                      <a:r>
                        <a:rPr lang="ru-RU" sz="1000" b="0" i="0" u="none" strike="sngStrike">
                          <a:solidFill>
                            <a:srgbClr val="C00000"/>
                          </a:solidFill>
                          <a:effectLst/>
                          <a:latin typeface="Times New Roman" panose="02020603050405020304" pitchFamily="18" charset="0"/>
                        </a:rPr>
                        <a:t>Меры по повышению квалификации и</a:t>
                      </a:r>
                      <a:r>
                        <a:rPr lang="ru-RU" sz="700" b="0" i="0" u="none" strike="sngStrike">
                          <a:solidFill>
                            <a:srgbClr val="C00000"/>
                          </a:solidFill>
                          <a:effectLst/>
                          <a:latin typeface="Times New Roman" panose="02020603050405020304" pitchFamily="18" charset="0"/>
                        </a:rPr>
                        <a:t>_</a:t>
                      </a:r>
                      <a:r>
                        <a:rPr lang="ru-RU" sz="1000" b="0" i="0" u="none" strike="sngStrike">
                          <a:solidFill>
                            <a:srgbClr val="C00000"/>
                          </a:solidFill>
                          <a:effectLst/>
                          <a:latin typeface="Times New Roman" panose="02020603050405020304" pitchFamily="18" charset="0"/>
                        </a:rPr>
                        <a:t>переподготовке специалистов учреждения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gridSpan="11">
                  <a:txBody>
                    <a:bodyPr/>
                    <a:lstStyle/>
                    <a:p>
                      <a:pPr algn="ctr" fontAlgn="ctr"/>
                      <a:r>
                        <a:rPr lang="ru-RU" sz="1000" b="0" i="0" u="none" strike="sngStrike">
                          <a:solidFill>
                            <a:srgbClr val="C00000"/>
                          </a:solidFill>
                          <a:effectLst/>
                          <a:latin typeface="Times New Roman" panose="02020603050405020304" pitchFamily="18" charset="0"/>
                        </a:rPr>
                        <a:t>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sngStrike">
                          <a:solidFill>
                            <a:srgbClr val="C00000"/>
                          </a:solidFill>
                          <a:effectLst/>
                          <a:latin typeface="Times New Roman" panose="02020603050405020304" pitchFamily="18" charset="0"/>
                        </a:rPr>
                        <a:t>количество специалистов, прошедших обучение, чел.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304800">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00" b="0" i="0" u="none" strike="sngStrike">
                          <a:solidFill>
                            <a:srgbClr val="C00000"/>
                          </a:solidFill>
                          <a:effectLst/>
                          <a:latin typeface="Times New Roman" panose="02020603050405020304" pitchFamily="18" charset="0"/>
                        </a:rPr>
                        <a:t>011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sngStrike">
                          <a:solidFill>
                            <a:srgbClr val="C00000"/>
                          </a:solidFill>
                          <a:effectLst/>
                          <a:latin typeface="Times New Roman" panose="02020603050405020304" pitchFamily="18" charset="0"/>
                        </a:rPr>
                        <a:t>объем расходов, направленных на обучение,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304800">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00" b="0" i="0" u="none" strike="sngStrike">
                          <a:solidFill>
                            <a:srgbClr val="C00000"/>
                          </a:solidFill>
                          <a:effectLst/>
                          <a:latin typeface="Times New Roman" panose="02020603050405020304" pitchFamily="18" charset="0"/>
                        </a:rPr>
                        <a:t>012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sngStrike">
                          <a:solidFill>
                            <a:srgbClr val="C00000"/>
                          </a:solidFill>
                          <a:effectLst/>
                          <a:latin typeface="Times New Roman" panose="02020603050405020304" pitchFamily="18" charset="0"/>
                        </a:rPr>
                        <a:t>иной 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r h="304800">
                <a:tc rowSpan="2" gridSpan="29">
                  <a:txBody>
                    <a:bodyPr/>
                    <a:lstStyle/>
                    <a:p>
                      <a:pPr algn="l" fontAlgn="ctr"/>
                      <a:r>
                        <a:rPr lang="ru-RU" sz="1000" b="0" i="0" u="none" strike="sngStrike">
                          <a:solidFill>
                            <a:srgbClr val="C00000"/>
                          </a:solidFill>
                          <a:effectLst/>
                          <a:latin typeface="Times New Roman" panose="02020603050405020304" pitchFamily="18" charset="0"/>
                        </a:rPr>
                        <a:t>Численность работников</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gridSpan="11">
                  <a:txBody>
                    <a:bodyPr/>
                    <a:lstStyle/>
                    <a:p>
                      <a:pPr algn="ctr" fontAlgn="ctr"/>
                      <a:r>
                        <a:rPr lang="ru-RU" sz="1000" b="0" i="0" u="none" strike="sngStrike">
                          <a:solidFill>
                            <a:srgbClr val="C00000"/>
                          </a:solidFill>
                          <a:effectLst/>
                          <a:latin typeface="Times New Roman" panose="02020603050405020304" pitchFamily="18" charset="0"/>
                        </a:rPr>
                        <a:t>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sngStrike">
                          <a:solidFill>
                            <a:srgbClr val="C00000"/>
                          </a:solidFill>
                          <a:effectLst/>
                          <a:latin typeface="Times New Roman" panose="02020603050405020304" pitchFamily="18" charset="0"/>
                        </a:rPr>
                        <a:t>средняя численность сотрудников за отчетный </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период, чел.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7"/>
                  </a:ext>
                </a:extLst>
              </a:tr>
              <a:tr h="304800">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00" b="0" i="0" u="none" strike="sngStrike">
                          <a:solidFill>
                            <a:srgbClr val="C00000"/>
                          </a:solidFill>
                          <a:effectLst/>
                          <a:latin typeface="Times New Roman" panose="02020603050405020304" pitchFamily="18" charset="0"/>
                        </a:rPr>
                        <a:t>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sngStrike">
                          <a:solidFill>
                            <a:srgbClr val="C00000"/>
                          </a:solidFill>
                          <a:effectLst/>
                          <a:latin typeface="Times New Roman" panose="02020603050405020304" pitchFamily="18" charset="0"/>
                        </a:rPr>
                        <a:t>иной 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8"/>
                  </a:ext>
                </a:extLst>
              </a:tr>
              <a:tr h="445770">
                <a:tc rowSpan="3" gridSpan="29">
                  <a:txBody>
                    <a:bodyPr/>
                    <a:lstStyle/>
                    <a:p>
                      <a:pPr algn="l" fontAlgn="ctr"/>
                      <a:r>
                        <a:rPr lang="ru-RU" sz="1000" b="0" i="0" u="none" strike="noStrike">
                          <a:effectLst/>
                          <a:latin typeface="Times New Roman" panose="02020603050405020304" pitchFamily="18" charset="0"/>
                        </a:rPr>
                        <a:t>Имущество учреждения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rowSpan="3" hMerge="1">
                  <a:txBody>
                    <a:bodyPr/>
                    <a:lstStyle/>
                    <a:p>
                      <a:endParaRPr lang="ru-RU"/>
                    </a:p>
                  </a:txBody>
                  <a:tcPr/>
                </a:tc>
                <a:tc gridSpan="11">
                  <a:txBody>
                    <a:bodyPr/>
                    <a:lstStyle/>
                    <a:p>
                      <a:pPr algn="ctr" fontAlgn="ctr"/>
                      <a:r>
                        <a:rPr lang="ru-RU" sz="1000" b="0" i="0" u="none" strike="noStrike">
                          <a:effectLst/>
                          <a:latin typeface="Times New Roman" panose="02020603050405020304" pitchFamily="18" charset="0"/>
                        </a:rPr>
                        <a:t>030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noStrike">
                          <a:effectLst/>
                          <a:latin typeface="Times New Roman" panose="02020603050405020304" pitchFamily="18" charset="0"/>
                        </a:rPr>
                        <a:t>балансовая и остаточная стоимости временно неэксплуатируемых (неиспользуемых) объектов </a:t>
                      </a:r>
                      <a:br>
                        <a:rPr lang="ru-RU" sz="1000" b="0" i="1" u="none" strike="noStrike">
                          <a:effectLst/>
                          <a:latin typeface="Times New Roman" panose="02020603050405020304" pitchFamily="18" charset="0"/>
                        </a:rPr>
                      </a:br>
                      <a:r>
                        <a:rPr lang="ru-RU" sz="1000" b="0" i="1" u="none" strike="noStrike">
                          <a:effectLst/>
                          <a:latin typeface="Times New Roman" panose="02020603050405020304" pitchFamily="18" charset="0"/>
                        </a:rPr>
                        <a:t>основных средств,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445770">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00" b="0" i="0" u="none" strike="noStrike">
                          <a:effectLst/>
                          <a:latin typeface="Times New Roman" panose="02020603050405020304" pitchFamily="18" charset="0"/>
                        </a:rPr>
                        <a:t>031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noStrike">
                          <a:effectLst/>
                          <a:latin typeface="Times New Roman" panose="02020603050405020304" pitchFamily="18" charset="0"/>
                        </a:rPr>
                        <a:t>балансовая стоимость объектов основных средств, находящихся в эксплуатации и имеющих нулевую остаточную стоимость,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0"/>
                  </a:ext>
                </a:extLst>
              </a:tr>
              <a:tr h="445770">
                <a:tc gridSpan="29"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gridSpan="11">
                  <a:txBody>
                    <a:bodyPr/>
                    <a:lstStyle/>
                    <a:p>
                      <a:pPr algn="ctr" fontAlgn="ctr"/>
                      <a:r>
                        <a:rPr lang="ru-RU" sz="1000" b="0" i="0" u="none" strike="noStrike">
                          <a:effectLst/>
                          <a:latin typeface="Times New Roman" panose="02020603050405020304" pitchFamily="18" charset="0"/>
                        </a:rPr>
                        <a:t>032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44">
                  <a:txBody>
                    <a:bodyPr/>
                    <a:lstStyle/>
                    <a:p>
                      <a:pPr algn="ctr" fontAlgn="ctr"/>
                      <a:r>
                        <a:rPr lang="ru-RU" sz="1000" b="0" i="1" u="none" strike="noStrike" dirty="0">
                          <a:effectLst/>
                          <a:latin typeface="Times New Roman" panose="02020603050405020304" pitchFamily="18" charset="0"/>
                        </a:rPr>
                        <a:t>балансовая и остаточная стоимости объектов </a:t>
                      </a:r>
                      <a:br>
                        <a:rPr lang="ru-RU" sz="1000" b="0" i="1" u="none" strike="noStrike" dirty="0">
                          <a:effectLst/>
                          <a:latin typeface="Times New Roman" panose="02020603050405020304" pitchFamily="18" charset="0"/>
                        </a:rPr>
                      </a:br>
                      <a:r>
                        <a:rPr lang="ru-RU" sz="1000" b="0" i="1" u="none" strike="noStrike" dirty="0">
                          <a:effectLst/>
                          <a:latin typeface="Times New Roman" panose="02020603050405020304" pitchFamily="18" charset="0"/>
                        </a:rPr>
                        <a:t>основных средств, изъятых из эксплуатации или удерживаемых до их выбытия, 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4">
                  <a:txBody>
                    <a:bodyPr/>
                    <a:lstStyle/>
                    <a:p>
                      <a:pPr algn="ctr" fontAlgn="ctr"/>
                      <a:r>
                        <a:rPr lang="ru-RU" sz="10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1"/>
                  </a:ext>
                </a:extLst>
              </a:tr>
            </a:tbl>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2016114176"/>
              </p:ext>
            </p:extLst>
          </p:nvPr>
        </p:nvGraphicFramePr>
        <p:xfrm>
          <a:off x="6170129" y="1523503"/>
          <a:ext cx="5887626" cy="4839335"/>
        </p:xfrm>
        <a:graphic>
          <a:graphicData uri="http://schemas.openxmlformats.org/drawingml/2006/table">
            <a:tbl>
              <a:tblPr/>
              <a:tblGrid>
                <a:gridCol w="1580937">
                  <a:extLst>
                    <a:ext uri="{9D8B030D-6E8A-4147-A177-3AD203B41FA5}">
                      <a16:colId xmlns:a16="http://schemas.microsoft.com/office/drawing/2014/main" val="20000"/>
                    </a:ext>
                  </a:extLst>
                </a:gridCol>
                <a:gridCol w="599666">
                  <a:extLst>
                    <a:ext uri="{9D8B030D-6E8A-4147-A177-3AD203B41FA5}">
                      <a16:colId xmlns:a16="http://schemas.microsoft.com/office/drawing/2014/main" val="20001"/>
                    </a:ext>
                  </a:extLst>
                </a:gridCol>
                <a:gridCol w="2398662">
                  <a:extLst>
                    <a:ext uri="{9D8B030D-6E8A-4147-A177-3AD203B41FA5}">
                      <a16:colId xmlns:a16="http://schemas.microsoft.com/office/drawing/2014/main" val="20002"/>
                    </a:ext>
                  </a:extLst>
                </a:gridCol>
                <a:gridCol w="1308361">
                  <a:extLst>
                    <a:ext uri="{9D8B030D-6E8A-4147-A177-3AD203B41FA5}">
                      <a16:colId xmlns:a16="http://schemas.microsoft.com/office/drawing/2014/main" val="20003"/>
                    </a:ext>
                  </a:extLst>
                </a:gridCol>
              </a:tblGrid>
              <a:tr h="850265">
                <a:tc rowSpan="4">
                  <a:txBody>
                    <a:bodyPr/>
                    <a:lstStyle/>
                    <a:p>
                      <a:pPr algn="l" fontAlgn="ctr"/>
                      <a:r>
                        <a:rPr lang="ru-RU" sz="1000" b="0" i="0" u="none" strike="sngStrike" dirty="0">
                          <a:solidFill>
                            <a:srgbClr val="C00000"/>
                          </a:solidFill>
                          <a:effectLst/>
                          <a:latin typeface="Times New Roman" panose="02020603050405020304" pitchFamily="18" charset="0"/>
                        </a:rPr>
                        <a:t>Объемы закупок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0" u="none" strike="sngStrike">
                          <a:solidFill>
                            <a:srgbClr val="C00000"/>
                          </a:solidFill>
                          <a:effectLst/>
                          <a:latin typeface="Times New Roman" panose="02020603050405020304" pitchFamily="18" charset="0"/>
                        </a:rPr>
                        <a:t>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количество заключенных в отчетном периоде контрактов (договоров) в рамках Федерального закона от 5 апреля 2013 г. № 44-ФЗ "О контрактной системе в</a:t>
                      </a:r>
                      <a:r>
                        <a:rPr lang="ru-RU" sz="500" b="0" i="1" u="none" strike="sngStrike">
                          <a:solidFill>
                            <a:srgbClr val="C00000"/>
                          </a:solidFill>
                          <a:effectLst/>
                          <a:latin typeface="Times New Roman" panose="02020603050405020304" pitchFamily="18" charset="0"/>
                        </a:rPr>
                        <a:t>_</a:t>
                      </a:r>
                      <a:r>
                        <a:rPr lang="ru-RU" sz="1000" b="0" i="1" u="none" strike="sngStrike">
                          <a:solidFill>
                            <a:srgbClr val="C00000"/>
                          </a:solidFill>
                          <a:effectLst/>
                          <a:latin typeface="Times New Roman" panose="02020603050405020304" pitchFamily="18" charset="0"/>
                        </a:rPr>
                        <a:t>сфере закупок товаров, работ, услуг для обеспечения государственных и муниципальных нужд"</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(далее - Закон 44-ФЗ), шт.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5770">
                <a:tc vMerge="1">
                  <a:txBody>
                    <a:bodyPr/>
                    <a:lstStyle/>
                    <a:p>
                      <a:endParaRPr lang="ru-RU"/>
                    </a:p>
                  </a:txBody>
                  <a:tcPr/>
                </a:tc>
                <a:tc>
                  <a:txBody>
                    <a:bodyPr/>
                    <a:lstStyle/>
                    <a:p>
                      <a:pPr algn="ctr" fontAlgn="ctr"/>
                      <a:r>
                        <a:rPr lang="ru-RU" sz="1000" b="0" i="0" u="none" strike="sngStrike">
                          <a:solidFill>
                            <a:srgbClr val="C00000"/>
                          </a:solidFill>
                          <a:effectLst/>
                          <a:latin typeface="Times New Roman" panose="02020603050405020304" pitchFamily="18" charset="0"/>
                        </a:rPr>
                        <a:t>041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общая сумма заключенных в отчетном периоде контрактов (договоров) в рамках Закона 44-ФЗ, </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97865">
                <a:tc vMerge="1">
                  <a:txBody>
                    <a:bodyPr/>
                    <a:lstStyle/>
                    <a:p>
                      <a:endParaRPr lang="ru-RU"/>
                    </a:p>
                  </a:txBody>
                  <a:tcPr/>
                </a:tc>
                <a:tc>
                  <a:txBody>
                    <a:bodyPr/>
                    <a:lstStyle/>
                    <a:p>
                      <a:pPr algn="ctr" fontAlgn="ctr"/>
                      <a:r>
                        <a:rPr lang="ru-RU" sz="1000" b="0" i="0" u="none" strike="sngStrike">
                          <a:solidFill>
                            <a:srgbClr val="C00000"/>
                          </a:solidFill>
                          <a:effectLst/>
                          <a:latin typeface="Times New Roman" panose="02020603050405020304" pitchFamily="18" charset="0"/>
                        </a:rPr>
                        <a:t>042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количество заключенных в отчетном периоде контрактов (договоров) в рамках Федерального закона от 18 июля 2011 г. № 223-ФЗ "О закупках товаров, работ, услуг отдельными видами юридических лиц"</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(далее - Закон 223-ФЗ), шт.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5770">
                <a:tc vMerge="1">
                  <a:txBody>
                    <a:bodyPr/>
                    <a:lstStyle/>
                    <a:p>
                      <a:endParaRPr lang="ru-RU"/>
                    </a:p>
                  </a:txBody>
                  <a:tcPr/>
                </a:tc>
                <a:tc>
                  <a:txBody>
                    <a:bodyPr/>
                    <a:lstStyle/>
                    <a:p>
                      <a:pPr algn="ctr" fontAlgn="ctr"/>
                      <a:r>
                        <a:rPr lang="ru-RU" sz="1000" b="0" i="0" u="none" strike="sngStrike">
                          <a:solidFill>
                            <a:srgbClr val="C00000"/>
                          </a:solidFill>
                          <a:effectLst/>
                          <a:latin typeface="Times New Roman" panose="02020603050405020304" pitchFamily="18" charset="0"/>
                        </a:rPr>
                        <a:t>043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общая сумма заключенных в отчетном периоде контрактов (договоров) в рамках Закона 223-ФЗ, </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тыс. руб.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6865">
                <a:tc rowSpan="3">
                  <a:txBody>
                    <a:bodyPr/>
                    <a:lstStyle/>
                    <a:p>
                      <a:pPr algn="l" fontAlgn="ctr"/>
                      <a:r>
                        <a:rPr lang="ru-RU" sz="1000" b="0" i="0" u="none" strike="sngStrike">
                          <a:solidFill>
                            <a:srgbClr val="C00000"/>
                          </a:solidFill>
                          <a:effectLst/>
                          <a:latin typeface="Times New Roman" panose="02020603050405020304" pitchFamily="18" charset="0"/>
                        </a:rPr>
                        <a:t>Основные фонды учреждения</a:t>
                      </a:r>
                      <a:br>
                        <a:rPr lang="ru-RU" sz="1000" b="0" i="0" u="none" strike="sngStrike">
                          <a:solidFill>
                            <a:srgbClr val="C00000"/>
                          </a:solidFill>
                          <a:effectLst/>
                          <a:latin typeface="Times New Roman" panose="02020603050405020304" pitchFamily="18" charset="0"/>
                        </a:rPr>
                      </a:br>
                      <a:r>
                        <a:rPr lang="ru-RU" sz="1000" b="0" i="0" u="none" strike="sngStrike">
                          <a:solidFill>
                            <a:srgbClr val="C00000"/>
                          </a:solidFill>
                          <a:effectLst/>
                          <a:latin typeface="Times New Roman" panose="02020603050405020304" pitchFamily="18" charset="0"/>
                        </a:rPr>
                        <a:t>(его структурных подразделений, подведомственных учреждению обособленных подразделений)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0" u="none" strike="sngStrike">
                          <a:solidFill>
                            <a:srgbClr val="C00000"/>
                          </a:solidFill>
                          <a:effectLst/>
                          <a:latin typeface="Times New Roman" panose="02020603050405020304" pitchFamily="18" charset="0"/>
                        </a:rPr>
                        <a:t>050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техническое состояние, эффективность </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использования, обеспеченность учреждения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16865">
                <a:tc vMerge="1">
                  <a:txBody>
                    <a:bodyPr/>
                    <a:lstStyle/>
                    <a:p>
                      <a:endParaRPr lang="ru-RU"/>
                    </a:p>
                  </a:txBody>
                  <a:tcPr/>
                </a:tc>
                <a:tc>
                  <a:txBody>
                    <a:bodyPr/>
                    <a:lstStyle/>
                    <a:p>
                      <a:pPr algn="ctr" fontAlgn="ctr"/>
                      <a:r>
                        <a:rPr lang="ru-RU" sz="1000" b="0" i="0" u="none" strike="sngStrike">
                          <a:solidFill>
                            <a:srgbClr val="C00000"/>
                          </a:solidFill>
                          <a:effectLst/>
                          <a:latin typeface="Times New Roman" panose="02020603050405020304" pitchFamily="18" charset="0"/>
                        </a:rPr>
                        <a:t>051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основные мероприятия по улучшению состояния </a:t>
                      </a:r>
                      <a:br>
                        <a:rPr lang="ru-RU" sz="1000" b="0" i="1" u="none" strike="sngStrike">
                          <a:solidFill>
                            <a:srgbClr val="C00000"/>
                          </a:solidFill>
                          <a:effectLst/>
                          <a:latin typeface="Times New Roman" panose="02020603050405020304" pitchFamily="18" charset="0"/>
                        </a:rPr>
                      </a:br>
                      <a:r>
                        <a:rPr lang="ru-RU" sz="1000" b="0" i="1" u="none" strike="sngStrike">
                          <a:solidFill>
                            <a:srgbClr val="C00000"/>
                          </a:solidFill>
                          <a:effectLst/>
                          <a:latin typeface="Times New Roman" panose="02020603050405020304" pitchFamily="18" charset="0"/>
                        </a:rPr>
                        <a:t>и сохранности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8120">
                <a:tc vMerge="1">
                  <a:txBody>
                    <a:bodyPr/>
                    <a:lstStyle/>
                    <a:p>
                      <a:endParaRPr lang="ru-RU"/>
                    </a:p>
                  </a:txBody>
                  <a:tcPr/>
                </a:tc>
                <a:tc>
                  <a:txBody>
                    <a:bodyPr/>
                    <a:lstStyle/>
                    <a:p>
                      <a:pPr algn="ctr" fontAlgn="ctr"/>
                      <a:r>
                        <a:rPr lang="ru-RU" sz="1000" b="0" i="0" u="none" strike="sngStrike">
                          <a:solidFill>
                            <a:srgbClr val="C00000"/>
                          </a:solidFill>
                          <a:effectLst/>
                          <a:latin typeface="Times New Roman" panose="02020603050405020304" pitchFamily="18" charset="0"/>
                        </a:rPr>
                        <a:t>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a:solidFill>
                            <a:srgbClr val="C00000"/>
                          </a:solidFill>
                          <a:effectLst/>
                          <a:latin typeface="Times New Roman" panose="02020603050405020304" pitchFamily="18" charset="0"/>
                        </a:rPr>
                        <a:t>характеристика комплектности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sngStrike" dirty="0">
                          <a:solidFill>
                            <a:srgbClr val="C00000"/>
                          </a:solidFill>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16865">
                <a:tc>
                  <a:txBody>
                    <a:bodyPr/>
                    <a:lstStyle/>
                    <a:p>
                      <a:pPr algn="l" fontAlgn="t"/>
                      <a:r>
                        <a:rPr lang="ru-RU" sz="1000" b="0" i="0" u="none" strike="noStrike">
                          <a:effectLst/>
                          <a:latin typeface="Times New Roman" panose="02020603050405020304" pitchFamily="18" charset="0"/>
                        </a:rPr>
                        <a:t>Иной показатель:</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0" u="none" strike="noStrike">
                          <a:effectLst/>
                          <a:latin typeface="Times New Roman" panose="02020603050405020304" pitchFamily="18" charset="0"/>
                        </a:rPr>
                        <a:t>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0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02588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a:stretch/>
        </p:blipFill>
        <p:spPr bwMode="auto">
          <a:xfrm>
            <a:off x="228600" y="227186"/>
            <a:ext cx="1402441" cy="548985"/>
          </a:xfrm>
          <a:prstGeom prst="rect">
            <a:avLst/>
          </a:prstGeom>
        </p:spPr>
      </p:pic>
      <p:sp>
        <p:nvSpPr>
          <p:cNvPr id="4" name="Заголовок 2"/>
          <p:cNvSpPr txBox="1"/>
          <p:nvPr/>
        </p:nvSpPr>
        <p:spPr bwMode="auto">
          <a:xfrm>
            <a:off x="1291477" y="347789"/>
            <a:ext cx="10393704" cy="307777"/>
          </a:xfrm>
          <a:prstGeom prst="rect">
            <a:avLst/>
          </a:prstGeom>
        </p:spPr>
        <p:txBody>
          <a:bodyPr wrap="square" lIns="0" tIns="0" rIns="0" bIns="0" anchor="ctr">
            <a:spAutoFit/>
          </a:bodyPr>
          <a:lstStyle>
            <a:defPPr>
              <a:defRPr lang="ru-RU"/>
            </a:defPPr>
            <a:lvl1pPr algn="r">
              <a:defRPr sz="2000" b="1" i="0">
                <a:latin typeface="Century" panose="02040604050505020304" pitchFamily="18" charset="0"/>
                <a:ea typeface="Cambria"/>
                <a:cs typeface="Segoe UI Light"/>
              </a:defRPr>
            </a:lvl1pPr>
          </a:lstStyle>
          <a:p>
            <a:r>
              <a:rPr lang="ru-RU" dirty="0"/>
              <a:t>НПА</a:t>
            </a:r>
          </a:p>
        </p:txBody>
      </p:sp>
      <p:sp>
        <p:nvSpPr>
          <p:cNvPr id="14" name="Номер слайда 13"/>
          <p:cNvSpPr>
            <a:spLocks noGrp="1"/>
          </p:cNvSpPr>
          <p:nvPr>
            <p:ph type="sldNum" sz="quarter" idx="7"/>
          </p:nvPr>
        </p:nvSpPr>
        <p:spPr/>
        <p:txBody>
          <a:bodyPr/>
          <a:lstStyle/>
          <a:p>
            <a:pPr>
              <a:defRPr/>
            </a:pPr>
            <a:fld id="{B6F15528-21DE-4FAA-801E-634DDDAF4B2B}" type="slidenum">
              <a:rPr lang="ru-RU" smtClean="0">
                <a:solidFill>
                  <a:srgbClr val="44546A"/>
                </a:solidFill>
              </a:rPr>
              <a:t>9</a:t>
            </a:fld>
            <a:endParaRPr lang="ru-RU" dirty="0">
              <a:solidFill>
                <a:srgbClr val="44546A"/>
              </a:solidFill>
            </a:endParaRPr>
          </a:p>
        </p:txBody>
      </p:sp>
      <p:sp>
        <p:nvSpPr>
          <p:cNvPr id="8" name="TextBox 7"/>
          <p:cNvSpPr txBox="1"/>
          <p:nvPr/>
        </p:nvSpPr>
        <p:spPr>
          <a:xfrm>
            <a:off x="8138616" y="1032388"/>
            <a:ext cx="2745694" cy="369332"/>
          </a:xfrm>
          <a:prstGeom prst="rect">
            <a:avLst/>
          </a:prstGeom>
          <a:noFill/>
        </p:spPr>
        <p:txBody>
          <a:bodyPr wrap="square" rtlCol="0">
            <a:spAutoFit/>
          </a:bodyPr>
          <a:lstStyle/>
          <a:p>
            <a:r>
              <a:rPr lang="ru-RU" dirty="0">
                <a:latin typeface="Century" panose="02040604050505020304" pitchFamily="18" charset="0"/>
              </a:rPr>
              <a:t>Таблица № 12 (33н)</a:t>
            </a:r>
          </a:p>
        </p:txBody>
      </p:sp>
      <p:graphicFrame>
        <p:nvGraphicFramePr>
          <p:cNvPr id="5" name="Таблица 4"/>
          <p:cNvGraphicFramePr>
            <a:graphicFrameLocks noGrp="1"/>
          </p:cNvGraphicFramePr>
          <p:nvPr>
            <p:extLst>
              <p:ext uri="{D42A27DB-BD31-4B8C-83A1-F6EECF244321}">
                <p14:modId xmlns:p14="http://schemas.microsoft.com/office/powerpoint/2010/main" val="453968982"/>
              </p:ext>
            </p:extLst>
          </p:nvPr>
        </p:nvGraphicFramePr>
        <p:xfrm>
          <a:off x="1032458" y="1681316"/>
          <a:ext cx="9488016" cy="3883741"/>
        </p:xfrm>
        <a:graphic>
          <a:graphicData uri="http://schemas.openxmlformats.org/drawingml/2006/table">
            <a:tbl>
              <a:tblPr/>
              <a:tblGrid>
                <a:gridCol w="87852">
                  <a:extLst>
                    <a:ext uri="{9D8B030D-6E8A-4147-A177-3AD203B41FA5}">
                      <a16:colId xmlns:a16="http://schemas.microsoft.com/office/drawing/2014/main" val="20000"/>
                    </a:ext>
                  </a:extLst>
                </a:gridCol>
                <a:gridCol w="87852">
                  <a:extLst>
                    <a:ext uri="{9D8B030D-6E8A-4147-A177-3AD203B41FA5}">
                      <a16:colId xmlns:a16="http://schemas.microsoft.com/office/drawing/2014/main" val="20001"/>
                    </a:ext>
                  </a:extLst>
                </a:gridCol>
                <a:gridCol w="87852">
                  <a:extLst>
                    <a:ext uri="{9D8B030D-6E8A-4147-A177-3AD203B41FA5}">
                      <a16:colId xmlns:a16="http://schemas.microsoft.com/office/drawing/2014/main" val="20002"/>
                    </a:ext>
                  </a:extLst>
                </a:gridCol>
                <a:gridCol w="87852">
                  <a:extLst>
                    <a:ext uri="{9D8B030D-6E8A-4147-A177-3AD203B41FA5}">
                      <a16:colId xmlns:a16="http://schemas.microsoft.com/office/drawing/2014/main" val="20003"/>
                    </a:ext>
                  </a:extLst>
                </a:gridCol>
                <a:gridCol w="87852">
                  <a:extLst>
                    <a:ext uri="{9D8B030D-6E8A-4147-A177-3AD203B41FA5}">
                      <a16:colId xmlns:a16="http://schemas.microsoft.com/office/drawing/2014/main" val="20004"/>
                    </a:ext>
                  </a:extLst>
                </a:gridCol>
                <a:gridCol w="87852">
                  <a:extLst>
                    <a:ext uri="{9D8B030D-6E8A-4147-A177-3AD203B41FA5}">
                      <a16:colId xmlns:a16="http://schemas.microsoft.com/office/drawing/2014/main" val="20005"/>
                    </a:ext>
                  </a:extLst>
                </a:gridCol>
                <a:gridCol w="87852">
                  <a:extLst>
                    <a:ext uri="{9D8B030D-6E8A-4147-A177-3AD203B41FA5}">
                      <a16:colId xmlns:a16="http://schemas.microsoft.com/office/drawing/2014/main" val="20006"/>
                    </a:ext>
                  </a:extLst>
                </a:gridCol>
                <a:gridCol w="87852">
                  <a:extLst>
                    <a:ext uri="{9D8B030D-6E8A-4147-A177-3AD203B41FA5}">
                      <a16:colId xmlns:a16="http://schemas.microsoft.com/office/drawing/2014/main" val="20007"/>
                    </a:ext>
                  </a:extLst>
                </a:gridCol>
                <a:gridCol w="87852">
                  <a:extLst>
                    <a:ext uri="{9D8B030D-6E8A-4147-A177-3AD203B41FA5}">
                      <a16:colId xmlns:a16="http://schemas.microsoft.com/office/drawing/2014/main" val="20008"/>
                    </a:ext>
                  </a:extLst>
                </a:gridCol>
                <a:gridCol w="87852">
                  <a:extLst>
                    <a:ext uri="{9D8B030D-6E8A-4147-A177-3AD203B41FA5}">
                      <a16:colId xmlns:a16="http://schemas.microsoft.com/office/drawing/2014/main" val="20009"/>
                    </a:ext>
                  </a:extLst>
                </a:gridCol>
                <a:gridCol w="87852">
                  <a:extLst>
                    <a:ext uri="{9D8B030D-6E8A-4147-A177-3AD203B41FA5}">
                      <a16:colId xmlns:a16="http://schemas.microsoft.com/office/drawing/2014/main" val="20010"/>
                    </a:ext>
                  </a:extLst>
                </a:gridCol>
                <a:gridCol w="87852">
                  <a:extLst>
                    <a:ext uri="{9D8B030D-6E8A-4147-A177-3AD203B41FA5}">
                      <a16:colId xmlns:a16="http://schemas.microsoft.com/office/drawing/2014/main" val="20011"/>
                    </a:ext>
                  </a:extLst>
                </a:gridCol>
                <a:gridCol w="87852">
                  <a:extLst>
                    <a:ext uri="{9D8B030D-6E8A-4147-A177-3AD203B41FA5}">
                      <a16:colId xmlns:a16="http://schemas.microsoft.com/office/drawing/2014/main" val="20012"/>
                    </a:ext>
                  </a:extLst>
                </a:gridCol>
                <a:gridCol w="87852">
                  <a:extLst>
                    <a:ext uri="{9D8B030D-6E8A-4147-A177-3AD203B41FA5}">
                      <a16:colId xmlns:a16="http://schemas.microsoft.com/office/drawing/2014/main" val="20013"/>
                    </a:ext>
                  </a:extLst>
                </a:gridCol>
                <a:gridCol w="87852">
                  <a:extLst>
                    <a:ext uri="{9D8B030D-6E8A-4147-A177-3AD203B41FA5}">
                      <a16:colId xmlns:a16="http://schemas.microsoft.com/office/drawing/2014/main" val="20014"/>
                    </a:ext>
                  </a:extLst>
                </a:gridCol>
                <a:gridCol w="87852">
                  <a:extLst>
                    <a:ext uri="{9D8B030D-6E8A-4147-A177-3AD203B41FA5}">
                      <a16:colId xmlns:a16="http://schemas.microsoft.com/office/drawing/2014/main" val="20015"/>
                    </a:ext>
                  </a:extLst>
                </a:gridCol>
                <a:gridCol w="87852">
                  <a:extLst>
                    <a:ext uri="{9D8B030D-6E8A-4147-A177-3AD203B41FA5}">
                      <a16:colId xmlns:a16="http://schemas.microsoft.com/office/drawing/2014/main" val="20016"/>
                    </a:ext>
                  </a:extLst>
                </a:gridCol>
                <a:gridCol w="87852">
                  <a:extLst>
                    <a:ext uri="{9D8B030D-6E8A-4147-A177-3AD203B41FA5}">
                      <a16:colId xmlns:a16="http://schemas.microsoft.com/office/drawing/2014/main" val="20017"/>
                    </a:ext>
                  </a:extLst>
                </a:gridCol>
                <a:gridCol w="87852">
                  <a:extLst>
                    <a:ext uri="{9D8B030D-6E8A-4147-A177-3AD203B41FA5}">
                      <a16:colId xmlns:a16="http://schemas.microsoft.com/office/drawing/2014/main" val="20018"/>
                    </a:ext>
                  </a:extLst>
                </a:gridCol>
                <a:gridCol w="87852">
                  <a:extLst>
                    <a:ext uri="{9D8B030D-6E8A-4147-A177-3AD203B41FA5}">
                      <a16:colId xmlns:a16="http://schemas.microsoft.com/office/drawing/2014/main" val="20019"/>
                    </a:ext>
                  </a:extLst>
                </a:gridCol>
                <a:gridCol w="87852">
                  <a:extLst>
                    <a:ext uri="{9D8B030D-6E8A-4147-A177-3AD203B41FA5}">
                      <a16:colId xmlns:a16="http://schemas.microsoft.com/office/drawing/2014/main" val="20020"/>
                    </a:ext>
                  </a:extLst>
                </a:gridCol>
                <a:gridCol w="87852">
                  <a:extLst>
                    <a:ext uri="{9D8B030D-6E8A-4147-A177-3AD203B41FA5}">
                      <a16:colId xmlns:a16="http://schemas.microsoft.com/office/drawing/2014/main" val="20021"/>
                    </a:ext>
                  </a:extLst>
                </a:gridCol>
                <a:gridCol w="87852">
                  <a:extLst>
                    <a:ext uri="{9D8B030D-6E8A-4147-A177-3AD203B41FA5}">
                      <a16:colId xmlns:a16="http://schemas.microsoft.com/office/drawing/2014/main" val="20022"/>
                    </a:ext>
                  </a:extLst>
                </a:gridCol>
                <a:gridCol w="87852">
                  <a:extLst>
                    <a:ext uri="{9D8B030D-6E8A-4147-A177-3AD203B41FA5}">
                      <a16:colId xmlns:a16="http://schemas.microsoft.com/office/drawing/2014/main" val="20023"/>
                    </a:ext>
                  </a:extLst>
                </a:gridCol>
                <a:gridCol w="87852">
                  <a:extLst>
                    <a:ext uri="{9D8B030D-6E8A-4147-A177-3AD203B41FA5}">
                      <a16:colId xmlns:a16="http://schemas.microsoft.com/office/drawing/2014/main" val="20024"/>
                    </a:ext>
                  </a:extLst>
                </a:gridCol>
                <a:gridCol w="87852">
                  <a:extLst>
                    <a:ext uri="{9D8B030D-6E8A-4147-A177-3AD203B41FA5}">
                      <a16:colId xmlns:a16="http://schemas.microsoft.com/office/drawing/2014/main" val="20025"/>
                    </a:ext>
                  </a:extLst>
                </a:gridCol>
                <a:gridCol w="87852">
                  <a:extLst>
                    <a:ext uri="{9D8B030D-6E8A-4147-A177-3AD203B41FA5}">
                      <a16:colId xmlns:a16="http://schemas.microsoft.com/office/drawing/2014/main" val="20026"/>
                    </a:ext>
                  </a:extLst>
                </a:gridCol>
                <a:gridCol w="87852">
                  <a:extLst>
                    <a:ext uri="{9D8B030D-6E8A-4147-A177-3AD203B41FA5}">
                      <a16:colId xmlns:a16="http://schemas.microsoft.com/office/drawing/2014/main" val="20027"/>
                    </a:ext>
                  </a:extLst>
                </a:gridCol>
                <a:gridCol w="87852">
                  <a:extLst>
                    <a:ext uri="{9D8B030D-6E8A-4147-A177-3AD203B41FA5}">
                      <a16:colId xmlns:a16="http://schemas.microsoft.com/office/drawing/2014/main" val="20028"/>
                    </a:ext>
                  </a:extLst>
                </a:gridCol>
                <a:gridCol w="87852">
                  <a:extLst>
                    <a:ext uri="{9D8B030D-6E8A-4147-A177-3AD203B41FA5}">
                      <a16:colId xmlns:a16="http://schemas.microsoft.com/office/drawing/2014/main" val="20029"/>
                    </a:ext>
                  </a:extLst>
                </a:gridCol>
                <a:gridCol w="87852">
                  <a:extLst>
                    <a:ext uri="{9D8B030D-6E8A-4147-A177-3AD203B41FA5}">
                      <a16:colId xmlns:a16="http://schemas.microsoft.com/office/drawing/2014/main" val="20030"/>
                    </a:ext>
                  </a:extLst>
                </a:gridCol>
                <a:gridCol w="87852">
                  <a:extLst>
                    <a:ext uri="{9D8B030D-6E8A-4147-A177-3AD203B41FA5}">
                      <a16:colId xmlns:a16="http://schemas.microsoft.com/office/drawing/2014/main" val="20031"/>
                    </a:ext>
                  </a:extLst>
                </a:gridCol>
                <a:gridCol w="87852">
                  <a:extLst>
                    <a:ext uri="{9D8B030D-6E8A-4147-A177-3AD203B41FA5}">
                      <a16:colId xmlns:a16="http://schemas.microsoft.com/office/drawing/2014/main" val="20032"/>
                    </a:ext>
                  </a:extLst>
                </a:gridCol>
                <a:gridCol w="87852">
                  <a:extLst>
                    <a:ext uri="{9D8B030D-6E8A-4147-A177-3AD203B41FA5}">
                      <a16:colId xmlns:a16="http://schemas.microsoft.com/office/drawing/2014/main" val="20033"/>
                    </a:ext>
                  </a:extLst>
                </a:gridCol>
                <a:gridCol w="87852">
                  <a:extLst>
                    <a:ext uri="{9D8B030D-6E8A-4147-A177-3AD203B41FA5}">
                      <a16:colId xmlns:a16="http://schemas.microsoft.com/office/drawing/2014/main" val="20034"/>
                    </a:ext>
                  </a:extLst>
                </a:gridCol>
                <a:gridCol w="87852">
                  <a:extLst>
                    <a:ext uri="{9D8B030D-6E8A-4147-A177-3AD203B41FA5}">
                      <a16:colId xmlns:a16="http://schemas.microsoft.com/office/drawing/2014/main" val="20035"/>
                    </a:ext>
                  </a:extLst>
                </a:gridCol>
                <a:gridCol w="87852">
                  <a:extLst>
                    <a:ext uri="{9D8B030D-6E8A-4147-A177-3AD203B41FA5}">
                      <a16:colId xmlns:a16="http://schemas.microsoft.com/office/drawing/2014/main" val="20036"/>
                    </a:ext>
                  </a:extLst>
                </a:gridCol>
                <a:gridCol w="87852">
                  <a:extLst>
                    <a:ext uri="{9D8B030D-6E8A-4147-A177-3AD203B41FA5}">
                      <a16:colId xmlns:a16="http://schemas.microsoft.com/office/drawing/2014/main" val="20037"/>
                    </a:ext>
                  </a:extLst>
                </a:gridCol>
                <a:gridCol w="87852">
                  <a:extLst>
                    <a:ext uri="{9D8B030D-6E8A-4147-A177-3AD203B41FA5}">
                      <a16:colId xmlns:a16="http://schemas.microsoft.com/office/drawing/2014/main" val="20038"/>
                    </a:ext>
                  </a:extLst>
                </a:gridCol>
                <a:gridCol w="87852">
                  <a:extLst>
                    <a:ext uri="{9D8B030D-6E8A-4147-A177-3AD203B41FA5}">
                      <a16:colId xmlns:a16="http://schemas.microsoft.com/office/drawing/2014/main" val="20039"/>
                    </a:ext>
                  </a:extLst>
                </a:gridCol>
                <a:gridCol w="87852">
                  <a:extLst>
                    <a:ext uri="{9D8B030D-6E8A-4147-A177-3AD203B41FA5}">
                      <a16:colId xmlns:a16="http://schemas.microsoft.com/office/drawing/2014/main" val="20040"/>
                    </a:ext>
                  </a:extLst>
                </a:gridCol>
                <a:gridCol w="87852">
                  <a:extLst>
                    <a:ext uri="{9D8B030D-6E8A-4147-A177-3AD203B41FA5}">
                      <a16:colId xmlns:a16="http://schemas.microsoft.com/office/drawing/2014/main" val="20041"/>
                    </a:ext>
                  </a:extLst>
                </a:gridCol>
                <a:gridCol w="87852">
                  <a:extLst>
                    <a:ext uri="{9D8B030D-6E8A-4147-A177-3AD203B41FA5}">
                      <a16:colId xmlns:a16="http://schemas.microsoft.com/office/drawing/2014/main" val="20042"/>
                    </a:ext>
                  </a:extLst>
                </a:gridCol>
                <a:gridCol w="87852">
                  <a:extLst>
                    <a:ext uri="{9D8B030D-6E8A-4147-A177-3AD203B41FA5}">
                      <a16:colId xmlns:a16="http://schemas.microsoft.com/office/drawing/2014/main" val="20043"/>
                    </a:ext>
                  </a:extLst>
                </a:gridCol>
                <a:gridCol w="87852">
                  <a:extLst>
                    <a:ext uri="{9D8B030D-6E8A-4147-A177-3AD203B41FA5}">
                      <a16:colId xmlns:a16="http://schemas.microsoft.com/office/drawing/2014/main" val="20044"/>
                    </a:ext>
                  </a:extLst>
                </a:gridCol>
                <a:gridCol w="87852">
                  <a:extLst>
                    <a:ext uri="{9D8B030D-6E8A-4147-A177-3AD203B41FA5}">
                      <a16:colId xmlns:a16="http://schemas.microsoft.com/office/drawing/2014/main" val="20045"/>
                    </a:ext>
                  </a:extLst>
                </a:gridCol>
                <a:gridCol w="87852">
                  <a:extLst>
                    <a:ext uri="{9D8B030D-6E8A-4147-A177-3AD203B41FA5}">
                      <a16:colId xmlns:a16="http://schemas.microsoft.com/office/drawing/2014/main" val="20046"/>
                    </a:ext>
                  </a:extLst>
                </a:gridCol>
                <a:gridCol w="87852">
                  <a:extLst>
                    <a:ext uri="{9D8B030D-6E8A-4147-A177-3AD203B41FA5}">
                      <a16:colId xmlns:a16="http://schemas.microsoft.com/office/drawing/2014/main" val="20047"/>
                    </a:ext>
                  </a:extLst>
                </a:gridCol>
                <a:gridCol w="87852">
                  <a:extLst>
                    <a:ext uri="{9D8B030D-6E8A-4147-A177-3AD203B41FA5}">
                      <a16:colId xmlns:a16="http://schemas.microsoft.com/office/drawing/2014/main" val="20048"/>
                    </a:ext>
                  </a:extLst>
                </a:gridCol>
                <a:gridCol w="87852">
                  <a:extLst>
                    <a:ext uri="{9D8B030D-6E8A-4147-A177-3AD203B41FA5}">
                      <a16:colId xmlns:a16="http://schemas.microsoft.com/office/drawing/2014/main" val="20049"/>
                    </a:ext>
                  </a:extLst>
                </a:gridCol>
                <a:gridCol w="87852">
                  <a:extLst>
                    <a:ext uri="{9D8B030D-6E8A-4147-A177-3AD203B41FA5}">
                      <a16:colId xmlns:a16="http://schemas.microsoft.com/office/drawing/2014/main" val="20050"/>
                    </a:ext>
                  </a:extLst>
                </a:gridCol>
                <a:gridCol w="87852">
                  <a:extLst>
                    <a:ext uri="{9D8B030D-6E8A-4147-A177-3AD203B41FA5}">
                      <a16:colId xmlns:a16="http://schemas.microsoft.com/office/drawing/2014/main" val="20051"/>
                    </a:ext>
                  </a:extLst>
                </a:gridCol>
                <a:gridCol w="87852">
                  <a:extLst>
                    <a:ext uri="{9D8B030D-6E8A-4147-A177-3AD203B41FA5}">
                      <a16:colId xmlns:a16="http://schemas.microsoft.com/office/drawing/2014/main" val="20052"/>
                    </a:ext>
                  </a:extLst>
                </a:gridCol>
                <a:gridCol w="87852">
                  <a:extLst>
                    <a:ext uri="{9D8B030D-6E8A-4147-A177-3AD203B41FA5}">
                      <a16:colId xmlns:a16="http://schemas.microsoft.com/office/drawing/2014/main" val="20053"/>
                    </a:ext>
                  </a:extLst>
                </a:gridCol>
                <a:gridCol w="87852">
                  <a:extLst>
                    <a:ext uri="{9D8B030D-6E8A-4147-A177-3AD203B41FA5}">
                      <a16:colId xmlns:a16="http://schemas.microsoft.com/office/drawing/2014/main" val="20054"/>
                    </a:ext>
                  </a:extLst>
                </a:gridCol>
                <a:gridCol w="87852">
                  <a:extLst>
                    <a:ext uri="{9D8B030D-6E8A-4147-A177-3AD203B41FA5}">
                      <a16:colId xmlns:a16="http://schemas.microsoft.com/office/drawing/2014/main" val="20055"/>
                    </a:ext>
                  </a:extLst>
                </a:gridCol>
                <a:gridCol w="87852">
                  <a:extLst>
                    <a:ext uri="{9D8B030D-6E8A-4147-A177-3AD203B41FA5}">
                      <a16:colId xmlns:a16="http://schemas.microsoft.com/office/drawing/2014/main" val="20056"/>
                    </a:ext>
                  </a:extLst>
                </a:gridCol>
                <a:gridCol w="87852">
                  <a:extLst>
                    <a:ext uri="{9D8B030D-6E8A-4147-A177-3AD203B41FA5}">
                      <a16:colId xmlns:a16="http://schemas.microsoft.com/office/drawing/2014/main" val="20057"/>
                    </a:ext>
                  </a:extLst>
                </a:gridCol>
                <a:gridCol w="87852">
                  <a:extLst>
                    <a:ext uri="{9D8B030D-6E8A-4147-A177-3AD203B41FA5}">
                      <a16:colId xmlns:a16="http://schemas.microsoft.com/office/drawing/2014/main" val="20058"/>
                    </a:ext>
                  </a:extLst>
                </a:gridCol>
                <a:gridCol w="87852">
                  <a:extLst>
                    <a:ext uri="{9D8B030D-6E8A-4147-A177-3AD203B41FA5}">
                      <a16:colId xmlns:a16="http://schemas.microsoft.com/office/drawing/2014/main" val="20059"/>
                    </a:ext>
                  </a:extLst>
                </a:gridCol>
                <a:gridCol w="87852">
                  <a:extLst>
                    <a:ext uri="{9D8B030D-6E8A-4147-A177-3AD203B41FA5}">
                      <a16:colId xmlns:a16="http://schemas.microsoft.com/office/drawing/2014/main" val="20060"/>
                    </a:ext>
                  </a:extLst>
                </a:gridCol>
                <a:gridCol w="87852">
                  <a:extLst>
                    <a:ext uri="{9D8B030D-6E8A-4147-A177-3AD203B41FA5}">
                      <a16:colId xmlns:a16="http://schemas.microsoft.com/office/drawing/2014/main" val="20061"/>
                    </a:ext>
                  </a:extLst>
                </a:gridCol>
                <a:gridCol w="87852">
                  <a:extLst>
                    <a:ext uri="{9D8B030D-6E8A-4147-A177-3AD203B41FA5}">
                      <a16:colId xmlns:a16="http://schemas.microsoft.com/office/drawing/2014/main" val="20062"/>
                    </a:ext>
                  </a:extLst>
                </a:gridCol>
                <a:gridCol w="87852">
                  <a:extLst>
                    <a:ext uri="{9D8B030D-6E8A-4147-A177-3AD203B41FA5}">
                      <a16:colId xmlns:a16="http://schemas.microsoft.com/office/drawing/2014/main" val="20063"/>
                    </a:ext>
                  </a:extLst>
                </a:gridCol>
                <a:gridCol w="87852">
                  <a:extLst>
                    <a:ext uri="{9D8B030D-6E8A-4147-A177-3AD203B41FA5}">
                      <a16:colId xmlns:a16="http://schemas.microsoft.com/office/drawing/2014/main" val="20064"/>
                    </a:ext>
                  </a:extLst>
                </a:gridCol>
                <a:gridCol w="87852">
                  <a:extLst>
                    <a:ext uri="{9D8B030D-6E8A-4147-A177-3AD203B41FA5}">
                      <a16:colId xmlns:a16="http://schemas.microsoft.com/office/drawing/2014/main" val="20065"/>
                    </a:ext>
                  </a:extLst>
                </a:gridCol>
                <a:gridCol w="87852">
                  <a:extLst>
                    <a:ext uri="{9D8B030D-6E8A-4147-A177-3AD203B41FA5}">
                      <a16:colId xmlns:a16="http://schemas.microsoft.com/office/drawing/2014/main" val="20066"/>
                    </a:ext>
                  </a:extLst>
                </a:gridCol>
                <a:gridCol w="87852">
                  <a:extLst>
                    <a:ext uri="{9D8B030D-6E8A-4147-A177-3AD203B41FA5}">
                      <a16:colId xmlns:a16="http://schemas.microsoft.com/office/drawing/2014/main" val="20067"/>
                    </a:ext>
                  </a:extLst>
                </a:gridCol>
                <a:gridCol w="87852">
                  <a:extLst>
                    <a:ext uri="{9D8B030D-6E8A-4147-A177-3AD203B41FA5}">
                      <a16:colId xmlns:a16="http://schemas.microsoft.com/office/drawing/2014/main" val="20068"/>
                    </a:ext>
                  </a:extLst>
                </a:gridCol>
                <a:gridCol w="87852">
                  <a:extLst>
                    <a:ext uri="{9D8B030D-6E8A-4147-A177-3AD203B41FA5}">
                      <a16:colId xmlns:a16="http://schemas.microsoft.com/office/drawing/2014/main" val="20069"/>
                    </a:ext>
                  </a:extLst>
                </a:gridCol>
                <a:gridCol w="87852">
                  <a:extLst>
                    <a:ext uri="{9D8B030D-6E8A-4147-A177-3AD203B41FA5}">
                      <a16:colId xmlns:a16="http://schemas.microsoft.com/office/drawing/2014/main" val="20070"/>
                    </a:ext>
                  </a:extLst>
                </a:gridCol>
                <a:gridCol w="87852">
                  <a:extLst>
                    <a:ext uri="{9D8B030D-6E8A-4147-A177-3AD203B41FA5}">
                      <a16:colId xmlns:a16="http://schemas.microsoft.com/office/drawing/2014/main" val="20071"/>
                    </a:ext>
                  </a:extLst>
                </a:gridCol>
                <a:gridCol w="87852">
                  <a:extLst>
                    <a:ext uri="{9D8B030D-6E8A-4147-A177-3AD203B41FA5}">
                      <a16:colId xmlns:a16="http://schemas.microsoft.com/office/drawing/2014/main" val="20072"/>
                    </a:ext>
                  </a:extLst>
                </a:gridCol>
                <a:gridCol w="87852">
                  <a:extLst>
                    <a:ext uri="{9D8B030D-6E8A-4147-A177-3AD203B41FA5}">
                      <a16:colId xmlns:a16="http://schemas.microsoft.com/office/drawing/2014/main" val="20073"/>
                    </a:ext>
                  </a:extLst>
                </a:gridCol>
                <a:gridCol w="87852">
                  <a:extLst>
                    <a:ext uri="{9D8B030D-6E8A-4147-A177-3AD203B41FA5}">
                      <a16:colId xmlns:a16="http://schemas.microsoft.com/office/drawing/2014/main" val="20074"/>
                    </a:ext>
                  </a:extLst>
                </a:gridCol>
                <a:gridCol w="87852">
                  <a:extLst>
                    <a:ext uri="{9D8B030D-6E8A-4147-A177-3AD203B41FA5}">
                      <a16:colId xmlns:a16="http://schemas.microsoft.com/office/drawing/2014/main" val="20075"/>
                    </a:ext>
                  </a:extLst>
                </a:gridCol>
                <a:gridCol w="87852">
                  <a:extLst>
                    <a:ext uri="{9D8B030D-6E8A-4147-A177-3AD203B41FA5}">
                      <a16:colId xmlns:a16="http://schemas.microsoft.com/office/drawing/2014/main" val="20076"/>
                    </a:ext>
                  </a:extLst>
                </a:gridCol>
                <a:gridCol w="87852">
                  <a:extLst>
                    <a:ext uri="{9D8B030D-6E8A-4147-A177-3AD203B41FA5}">
                      <a16:colId xmlns:a16="http://schemas.microsoft.com/office/drawing/2014/main" val="20077"/>
                    </a:ext>
                  </a:extLst>
                </a:gridCol>
                <a:gridCol w="87852">
                  <a:extLst>
                    <a:ext uri="{9D8B030D-6E8A-4147-A177-3AD203B41FA5}">
                      <a16:colId xmlns:a16="http://schemas.microsoft.com/office/drawing/2014/main" val="20078"/>
                    </a:ext>
                  </a:extLst>
                </a:gridCol>
                <a:gridCol w="87852">
                  <a:extLst>
                    <a:ext uri="{9D8B030D-6E8A-4147-A177-3AD203B41FA5}">
                      <a16:colId xmlns:a16="http://schemas.microsoft.com/office/drawing/2014/main" val="20079"/>
                    </a:ext>
                  </a:extLst>
                </a:gridCol>
                <a:gridCol w="87852">
                  <a:extLst>
                    <a:ext uri="{9D8B030D-6E8A-4147-A177-3AD203B41FA5}">
                      <a16:colId xmlns:a16="http://schemas.microsoft.com/office/drawing/2014/main" val="20080"/>
                    </a:ext>
                  </a:extLst>
                </a:gridCol>
                <a:gridCol w="87852">
                  <a:extLst>
                    <a:ext uri="{9D8B030D-6E8A-4147-A177-3AD203B41FA5}">
                      <a16:colId xmlns:a16="http://schemas.microsoft.com/office/drawing/2014/main" val="20081"/>
                    </a:ext>
                  </a:extLst>
                </a:gridCol>
                <a:gridCol w="87852">
                  <a:extLst>
                    <a:ext uri="{9D8B030D-6E8A-4147-A177-3AD203B41FA5}">
                      <a16:colId xmlns:a16="http://schemas.microsoft.com/office/drawing/2014/main" val="20082"/>
                    </a:ext>
                  </a:extLst>
                </a:gridCol>
                <a:gridCol w="87852">
                  <a:extLst>
                    <a:ext uri="{9D8B030D-6E8A-4147-A177-3AD203B41FA5}">
                      <a16:colId xmlns:a16="http://schemas.microsoft.com/office/drawing/2014/main" val="20083"/>
                    </a:ext>
                  </a:extLst>
                </a:gridCol>
                <a:gridCol w="87852">
                  <a:extLst>
                    <a:ext uri="{9D8B030D-6E8A-4147-A177-3AD203B41FA5}">
                      <a16:colId xmlns:a16="http://schemas.microsoft.com/office/drawing/2014/main" val="20084"/>
                    </a:ext>
                  </a:extLst>
                </a:gridCol>
                <a:gridCol w="87852">
                  <a:extLst>
                    <a:ext uri="{9D8B030D-6E8A-4147-A177-3AD203B41FA5}">
                      <a16:colId xmlns:a16="http://schemas.microsoft.com/office/drawing/2014/main" val="20085"/>
                    </a:ext>
                  </a:extLst>
                </a:gridCol>
                <a:gridCol w="87852">
                  <a:extLst>
                    <a:ext uri="{9D8B030D-6E8A-4147-A177-3AD203B41FA5}">
                      <a16:colId xmlns:a16="http://schemas.microsoft.com/office/drawing/2014/main" val="20086"/>
                    </a:ext>
                  </a:extLst>
                </a:gridCol>
                <a:gridCol w="87852">
                  <a:extLst>
                    <a:ext uri="{9D8B030D-6E8A-4147-A177-3AD203B41FA5}">
                      <a16:colId xmlns:a16="http://schemas.microsoft.com/office/drawing/2014/main" val="20087"/>
                    </a:ext>
                  </a:extLst>
                </a:gridCol>
                <a:gridCol w="87852">
                  <a:extLst>
                    <a:ext uri="{9D8B030D-6E8A-4147-A177-3AD203B41FA5}">
                      <a16:colId xmlns:a16="http://schemas.microsoft.com/office/drawing/2014/main" val="20088"/>
                    </a:ext>
                  </a:extLst>
                </a:gridCol>
                <a:gridCol w="87852">
                  <a:extLst>
                    <a:ext uri="{9D8B030D-6E8A-4147-A177-3AD203B41FA5}">
                      <a16:colId xmlns:a16="http://schemas.microsoft.com/office/drawing/2014/main" val="20089"/>
                    </a:ext>
                  </a:extLst>
                </a:gridCol>
                <a:gridCol w="87852">
                  <a:extLst>
                    <a:ext uri="{9D8B030D-6E8A-4147-A177-3AD203B41FA5}">
                      <a16:colId xmlns:a16="http://schemas.microsoft.com/office/drawing/2014/main" val="20090"/>
                    </a:ext>
                  </a:extLst>
                </a:gridCol>
                <a:gridCol w="87852">
                  <a:extLst>
                    <a:ext uri="{9D8B030D-6E8A-4147-A177-3AD203B41FA5}">
                      <a16:colId xmlns:a16="http://schemas.microsoft.com/office/drawing/2014/main" val="20091"/>
                    </a:ext>
                  </a:extLst>
                </a:gridCol>
                <a:gridCol w="87852">
                  <a:extLst>
                    <a:ext uri="{9D8B030D-6E8A-4147-A177-3AD203B41FA5}">
                      <a16:colId xmlns:a16="http://schemas.microsoft.com/office/drawing/2014/main" val="20092"/>
                    </a:ext>
                  </a:extLst>
                </a:gridCol>
                <a:gridCol w="87852">
                  <a:extLst>
                    <a:ext uri="{9D8B030D-6E8A-4147-A177-3AD203B41FA5}">
                      <a16:colId xmlns:a16="http://schemas.microsoft.com/office/drawing/2014/main" val="20093"/>
                    </a:ext>
                  </a:extLst>
                </a:gridCol>
                <a:gridCol w="87852">
                  <a:extLst>
                    <a:ext uri="{9D8B030D-6E8A-4147-A177-3AD203B41FA5}">
                      <a16:colId xmlns:a16="http://schemas.microsoft.com/office/drawing/2014/main" val="20094"/>
                    </a:ext>
                  </a:extLst>
                </a:gridCol>
                <a:gridCol w="87852">
                  <a:extLst>
                    <a:ext uri="{9D8B030D-6E8A-4147-A177-3AD203B41FA5}">
                      <a16:colId xmlns:a16="http://schemas.microsoft.com/office/drawing/2014/main" val="20095"/>
                    </a:ext>
                  </a:extLst>
                </a:gridCol>
                <a:gridCol w="87852">
                  <a:extLst>
                    <a:ext uri="{9D8B030D-6E8A-4147-A177-3AD203B41FA5}">
                      <a16:colId xmlns:a16="http://schemas.microsoft.com/office/drawing/2014/main" val="20096"/>
                    </a:ext>
                  </a:extLst>
                </a:gridCol>
                <a:gridCol w="87852">
                  <a:extLst>
                    <a:ext uri="{9D8B030D-6E8A-4147-A177-3AD203B41FA5}">
                      <a16:colId xmlns:a16="http://schemas.microsoft.com/office/drawing/2014/main" val="20097"/>
                    </a:ext>
                  </a:extLst>
                </a:gridCol>
                <a:gridCol w="87852">
                  <a:extLst>
                    <a:ext uri="{9D8B030D-6E8A-4147-A177-3AD203B41FA5}">
                      <a16:colId xmlns:a16="http://schemas.microsoft.com/office/drawing/2014/main" val="20098"/>
                    </a:ext>
                  </a:extLst>
                </a:gridCol>
                <a:gridCol w="87852">
                  <a:extLst>
                    <a:ext uri="{9D8B030D-6E8A-4147-A177-3AD203B41FA5}">
                      <a16:colId xmlns:a16="http://schemas.microsoft.com/office/drawing/2014/main" val="20099"/>
                    </a:ext>
                  </a:extLst>
                </a:gridCol>
                <a:gridCol w="87852">
                  <a:extLst>
                    <a:ext uri="{9D8B030D-6E8A-4147-A177-3AD203B41FA5}">
                      <a16:colId xmlns:a16="http://schemas.microsoft.com/office/drawing/2014/main" val="20100"/>
                    </a:ext>
                  </a:extLst>
                </a:gridCol>
                <a:gridCol w="87852">
                  <a:extLst>
                    <a:ext uri="{9D8B030D-6E8A-4147-A177-3AD203B41FA5}">
                      <a16:colId xmlns:a16="http://schemas.microsoft.com/office/drawing/2014/main" val="20101"/>
                    </a:ext>
                  </a:extLst>
                </a:gridCol>
                <a:gridCol w="87852">
                  <a:extLst>
                    <a:ext uri="{9D8B030D-6E8A-4147-A177-3AD203B41FA5}">
                      <a16:colId xmlns:a16="http://schemas.microsoft.com/office/drawing/2014/main" val="20102"/>
                    </a:ext>
                  </a:extLst>
                </a:gridCol>
                <a:gridCol w="87852">
                  <a:extLst>
                    <a:ext uri="{9D8B030D-6E8A-4147-A177-3AD203B41FA5}">
                      <a16:colId xmlns:a16="http://schemas.microsoft.com/office/drawing/2014/main" val="20103"/>
                    </a:ext>
                  </a:extLst>
                </a:gridCol>
                <a:gridCol w="87852">
                  <a:extLst>
                    <a:ext uri="{9D8B030D-6E8A-4147-A177-3AD203B41FA5}">
                      <a16:colId xmlns:a16="http://schemas.microsoft.com/office/drawing/2014/main" val="20104"/>
                    </a:ext>
                  </a:extLst>
                </a:gridCol>
                <a:gridCol w="87852">
                  <a:extLst>
                    <a:ext uri="{9D8B030D-6E8A-4147-A177-3AD203B41FA5}">
                      <a16:colId xmlns:a16="http://schemas.microsoft.com/office/drawing/2014/main" val="20105"/>
                    </a:ext>
                  </a:extLst>
                </a:gridCol>
                <a:gridCol w="87852">
                  <a:extLst>
                    <a:ext uri="{9D8B030D-6E8A-4147-A177-3AD203B41FA5}">
                      <a16:colId xmlns:a16="http://schemas.microsoft.com/office/drawing/2014/main" val="20106"/>
                    </a:ext>
                  </a:extLst>
                </a:gridCol>
                <a:gridCol w="87852">
                  <a:extLst>
                    <a:ext uri="{9D8B030D-6E8A-4147-A177-3AD203B41FA5}">
                      <a16:colId xmlns:a16="http://schemas.microsoft.com/office/drawing/2014/main" val="20107"/>
                    </a:ext>
                  </a:extLst>
                </a:gridCol>
              </a:tblGrid>
              <a:tr h="329647">
                <a:tc gridSpan="108">
                  <a:txBody>
                    <a:bodyPr/>
                    <a:lstStyle/>
                    <a:p>
                      <a:pPr algn="ctr" fontAlgn="b"/>
                      <a:r>
                        <a:rPr lang="ru-RU" sz="1600" b="1" i="0" u="none" strike="noStrike">
                          <a:effectLst/>
                          <a:latin typeface="Times New Roman" panose="02020603050405020304" pitchFamily="18" charset="0"/>
                        </a:rPr>
                        <a:t>Прочие вопросы деятельности учреждения</a:t>
                      </a:r>
                    </a:p>
                  </a:txBody>
                  <a:tcPr marL="9525" marR="9525" marT="9525" marB="0" anchor="b">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252730">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ru-RU" sz="1200" b="0" i="0" u="none" strike="noStrike">
                        <a:effectLst/>
                        <a:latin typeface="Times New Roman" panose="02020603050405020304" pitchFamily="18"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6041">
                <a:tc gridSpan="14">
                  <a:txBody>
                    <a:bodyPr/>
                    <a:lstStyle/>
                    <a:p>
                      <a:pPr algn="ctr" fontAlgn="ctr"/>
                      <a:r>
                        <a:rPr lang="ru-RU" sz="1200" b="1" i="0" u="none" strike="noStrike">
                          <a:effectLst/>
                          <a:latin typeface="Times New Roman" panose="02020603050405020304" pitchFamily="18" charset="0"/>
                        </a:rPr>
                        <a:t>Наименование отчета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200" b="1" i="0" u="none" strike="noStrike">
                          <a:effectLst/>
                          <a:latin typeface="Times New Roman" panose="02020603050405020304" pitchFamily="18" charset="0"/>
                        </a:rPr>
                        <a:t>Код строки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4">
                  <a:txBody>
                    <a:bodyPr/>
                    <a:lstStyle/>
                    <a:p>
                      <a:pPr algn="ctr" fontAlgn="ctr"/>
                      <a:r>
                        <a:rPr lang="ru-RU" sz="1200" b="1" i="0" u="none" strike="noStrike">
                          <a:effectLst/>
                          <a:latin typeface="Times New Roman" panose="02020603050405020304" pitchFamily="18" charset="0"/>
                        </a:rPr>
                        <a:t>Показатель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2">
                  <a:txBody>
                    <a:bodyPr/>
                    <a:lstStyle/>
                    <a:p>
                      <a:pPr algn="ctr" fontAlgn="ctr"/>
                      <a:r>
                        <a:rPr lang="ru-RU" sz="1200" b="1" i="0" u="none" strike="noStrike">
                          <a:effectLst/>
                          <a:latin typeface="Times New Roman" panose="02020603050405020304" pitchFamily="18" charset="0"/>
                        </a:rPr>
                        <a:t>Пояснения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274706">
                <a:tc gridSpan="14">
                  <a:txBody>
                    <a:bodyPr/>
                    <a:lstStyle/>
                    <a:p>
                      <a:pPr algn="ctr" fontAlgn="b"/>
                      <a:r>
                        <a:rPr lang="ru-RU" sz="1200" b="0" i="0" u="none" strike="noStrike">
                          <a:effectLst/>
                          <a:latin typeface="Times New Roman" panose="02020603050405020304" pitchFamily="18"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b"/>
                      <a:r>
                        <a:rPr lang="ru-RU" sz="1200" b="0" i="0" u="none" strike="noStrike">
                          <a:effectLst/>
                          <a:latin typeface="Times New Roman" panose="02020603050405020304" pitchFamily="18"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4">
                  <a:txBody>
                    <a:bodyPr/>
                    <a:lstStyle/>
                    <a:p>
                      <a:pPr algn="ctr" fontAlgn="b"/>
                      <a:r>
                        <a:rPr lang="ru-RU" sz="1200" b="0" i="0" u="none" strike="noStrike">
                          <a:effectLst/>
                          <a:latin typeface="Times New Roman" panose="02020603050405020304" pitchFamily="18"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2">
                  <a:txBody>
                    <a:bodyPr/>
                    <a:lstStyle/>
                    <a:p>
                      <a:pPr algn="ctr" fontAlgn="b"/>
                      <a:r>
                        <a:rPr lang="ru-RU" sz="1200" b="0" i="0" u="none" strike="noStrike">
                          <a:effectLst/>
                          <a:latin typeface="Times New Roman" panose="02020603050405020304" pitchFamily="18"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3"/>
                  </a:ext>
                </a:extLst>
              </a:tr>
              <a:tr h="609239">
                <a:tc gridSpan="14">
                  <a:txBody>
                    <a:bodyPr/>
                    <a:lstStyle/>
                    <a:p>
                      <a:pPr algn="ctr" fontAlgn="ctr"/>
                      <a:r>
                        <a:rPr lang="ru-RU" sz="1200" b="0" i="0" u="none" strike="sngStrike">
                          <a:solidFill>
                            <a:srgbClr val="C00000"/>
                          </a:solidFill>
                          <a:effectLst/>
                          <a:latin typeface="Times New Roman" panose="02020603050405020304" pitchFamily="18" charset="0"/>
                        </a:rPr>
                        <a:t>Таблица № 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200" b="0" i="0" u="none" strike="sngStrike">
                          <a:solidFill>
                            <a:srgbClr val="C00000"/>
                          </a:solidFill>
                          <a:effectLst/>
                          <a:latin typeface="Times New Roman" panose="02020603050405020304" pitchFamily="18" charset="0"/>
                        </a:rPr>
                        <a:t>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4">
                  <a:txBody>
                    <a:bodyPr/>
                    <a:lstStyle/>
                    <a:p>
                      <a:pPr algn="l" fontAlgn="t"/>
                      <a:r>
                        <a:rPr lang="ru-RU" sz="1200" b="0" i="0" u="none" strike="sngStrike">
                          <a:solidFill>
                            <a:srgbClr val="C00000"/>
                          </a:solidFill>
                          <a:effectLst/>
                          <a:latin typeface="Times New Roman" panose="02020603050405020304" pitchFamily="18" charset="0"/>
                        </a:rPr>
                        <a:t>Годовая инвентаризация проведена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2">
                  <a:txBody>
                    <a:bodyPr/>
                    <a:lstStyle/>
                    <a:p>
                      <a:pPr algn="ctr" fontAlgn="ctr"/>
                      <a:r>
                        <a:rPr lang="ru-RU" sz="1200" b="0" i="1" u="none" strike="sngStrike" dirty="0">
                          <a:solidFill>
                            <a:srgbClr val="C00000"/>
                          </a:solidFill>
                          <a:effectLst/>
                          <a:latin typeface="Times New Roman" panose="02020603050405020304" pitchFamily="18" charset="0"/>
                        </a:rPr>
                        <a:t>(№ и дата правового акта о проведении инвентаризации, иные пояснения)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4"/>
                  </a:ext>
                </a:extLst>
              </a:tr>
              <a:tr h="1318593">
                <a:tc gridSpan="14">
                  <a:txBody>
                    <a:bodyPr/>
                    <a:lstStyle/>
                    <a:p>
                      <a:pPr algn="ctr" fontAlgn="ctr"/>
                      <a:r>
                        <a:rPr lang="ru-RU" sz="1200" b="0" i="0" u="none" strike="noStrike">
                          <a:effectLst/>
                          <a:latin typeface="Times New Roman" panose="02020603050405020304" pitchFamily="18"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200" b="0" i="0" u="none" strike="noStrike">
                          <a:effectLst/>
                          <a:latin typeface="Times New Roman" panose="02020603050405020304" pitchFamily="18" charset="0"/>
                        </a:rPr>
                        <a:t>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4">
                  <a:txBody>
                    <a:bodyPr/>
                    <a:lstStyle/>
                    <a:p>
                      <a:pPr algn="l" fontAlgn="t"/>
                      <a:r>
                        <a:rPr lang="ru-RU" sz="1200" b="0" i="0" u="none" strike="noStrike">
                          <a:effectLst/>
                          <a:latin typeface="Times New Roman" panose="02020603050405020304" pitchFamily="18" charset="0"/>
                        </a:rPr>
                        <a:t>Перечень форм отчетности, не включенных в</a:t>
                      </a:r>
                      <a:r>
                        <a:rPr lang="ru-RU" sz="800" b="0" i="0" u="none" strike="noStrike">
                          <a:solidFill>
                            <a:srgbClr val="FFFFFF"/>
                          </a:solidFill>
                          <a:effectLst/>
                          <a:latin typeface="Times New Roman" panose="02020603050405020304" pitchFamily="18" charset="0"/>
                        </a:rPr>
                        <a:t>_</a:t>
                      </a:r>
                      <a:r>
                        <a:rPr lang="ru-RU" sz="1200" b="0" i="0" u="none" strike="noStrike">
                          <a:effectLst/>
                          <a:latin typeface="Times New Roman" panose="02020603050405020304" pitchFamily="18" charset="0"/>
                        </a:rPr>
                        <a:t>состав бухгалтерской отчетности учреждения ввиду отсутствия числовых значений показателей</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2">
                  <a:txBody>
                    <a:bodyPr/>
                    <a:lstStyle/>
                    <a:p>
                      <a:pPr algn="ctr" fontAlgn="ctr"/>
                      <a:r>
                        <a:rPr lang="ru-RU" sz="1200" b="0" i="1" u="none" strike="noStrike">
                          <a:effectLst/>
                          <a:latin typeface="Times New Roman" panose="02020603050405020304" pitchFamily="18" charset="0"/>
                        </a:rPr>
                        <a:t>(в разрезе отчетов, видов финансового обеспечения (деятельности, задолженности)</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5"/>
                  </a:ext>
                </a:extLst>
              </a:tr>
              <a:tr h="512785">
                <a:tc gridSpan="14">
                  <a:txBody>
                    <a:bodyPr/>
                    <a:lstStyle/>
                    <a:p>
                      <a:pPr algn="ctr" fontAlgn="ctr"/>
                      <a:r>
                        <a:rPr lang="ru-RU" sz="1200" b="0" i="0" u="none" strike="noStrike">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8">
                  <a:txBody>
                    <a:bodyPr/>
                    <a:lstStyle/>
                    <a:p>
                      <a:pPr algn="ctr" fontAlgn="ctr"/>
                      <a:r>
                        <a:rPr lang="ru-RU" sz="1200" b="0" i="0" u="none" strike="noStrike">
                          <a:effectLst/>
                          <a:latin typeface="Times New Roman" panose="02020603050405020304" pitchFamily="18" charset="0"/>
                        </a:rPr>
                        <a:t>030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34">
                  <a:txBody>
                    <a:bodyPr/>
                    <a:lstStyle/>
                    <a:p>
                      <a:pPr algn="l" fontAlgn="t"/>
                      <a:r>
                        <a:rPr lang="ru-RU" sz="1200" b="0" i="0" u="none" strike="noStrike">
                          <a:effectLst/>
                          <a:latin typeface="Times New Roman" panose="02020603050405020304" pitchFamily="18" charset="0"/>
                        </a:rPr>
                        <a:t>Иной показатель:</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2">
                  <a:txBody>
                    <a:bodyPr/>
                    <a:lstStyle/>
                    <a:p>
                      <a:pPr algn="ctr" fontAlgn="ctr"/>
                      <a:r>
                        <a:rPr lang="ru-RU" sz="1200" b="0" i="1" u="none" strike="noStrike" dirty="0">
                          <a:effectLst/>
                          <a:latin typeface="Times New Roman" panose="02020603050405020304" pitchFamily="18"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9401322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31708</TotalTime>
  <Words>5156</Words>
  <Application>Microsoft Office PowerPoint</Application>
  <PresentationFormat>Широкоэкранный</PresentationFormat>
  <Paragraphs>832</Paragraphs>
  <Slides>40</Slides>
  <Notes>39</Notes>
  <HiddenSlides>1</HiddenSlides>
  <MMClips>0</MMClips>
  <ScaleCrop>false</ScaleCrop>
  <HeadingPairs>
    <vt:vector size="6" baseType="variant">
      <vt:variant>
        <vt:lpstr>Использованные шрифты</vt:lpstr>
      </vt:variant>
      <vt:variant>
        <vt:i4>11</vt:i4>
      </vt:variant>
      <vt:variant>
        <vt:lpstr>Тема</vt:lpstr>
      </vt:variant>
      <vt:variant>
        <vt:i4>3</vt:i4>
      </vt:variant>
      <vt:variant>
        <vt:lpstr>Заголовки слайдов</vt:lpstr>
      </vt:variant>
      <vt:variant>
        <vt:i4>40</vt:i4>
      </vt:variant>
    </vt:vector>
  </HeadingPairs>
  <TitlesOfParts>
    <vt:vector size="54" baseType="lpstr">
      <vt:lpstr>Arial</vt:lpstr>
      <vt:lpstr>Calibri</vt:lpstr>
      <vt:lpstr>Calibri Light</vt:lpstr>
      <vt:lpstr>Cambria</vt:lpstr>
      <vt:lpstr>Century</vt:lpstr>
      <vt:lpstr>Montserrat Medium</vt:lpstr>
      <vt:lpstr>Montserrat SemiBold</vt:lpstr>
      <vt:lpstr>Segoe UI Light</vt:lpstr>
      <vt:lpstr>Times New Roman</vt:lpstr>
      <vt:lpstr>TT Norms Bold</vt:lpstr>
      <vt:lpstr>Wingdings</vt:lpstr>
      <vt:lpstr>Тема Office</vt:lpstr>
      <vt:lpstr>Office Theme</vt:lpstr>
      <vt:lpstr>3_Тема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Исправление ошибок по МБТ</vt:lpstr>
      <vt:lpstr>Исправление ошибок по МБТ</vt:lpstr>
      <vt:lpstr>Исправление ошибок по МБТ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Для использования в работе</vt:lpstr>
      <vt:lpstr>Для использования в работе</vt:lpstr>
      <vt:lpstr>Для использования в работе</vt:lpstr>
      <vt:lpstr>Для использования в работе</vt:lpstr>
      <vt:lpstr>Для использования в работе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Обзор ошибок при формировании годовой бюджетной (бухгалтерской) отчетности за 2023 год</dc:title>
  <dc:creator>Кривенец Анна Николаевна</dc:creator>
  <cp:lastModifiedBy>Зайцев Павел Борисович</cp:lastModifiedBy>
  <cp:revision>400</cp:revision>
  <cp:lastPrinted>2025-12-11T07:05:11Z</cp:lastPrinted>
  <dcterms:created xsi:type="dcterms:W3CDTF">2024-04-26T11:35:28Z</dcterms:created>
  <dcterms:modified xsi:type="dcterms:W3CDTF">2026-01-20T04:47:41Z</dcterms:modified>
</cp:coreProperties>
</file>